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7" r:id="rId2"/>
    <p:sldId id="268" r:id="rId3"/>
    <p:sldId id="266" r:id="rId4"/>
    <p:sldId id="269" r:id="rId5"/>
    <p:sldId id="275" r:id="rId6"/>
    <p:sldId id="282" r:id="rId7"/>
    <p:sldId id="283" r:id="rId8"/>
    <p:sldId id="260" r:id="rId9"/>
    <p:sldId id="277" r:id="rId10"/>
    <p:sldId id="284" r:id="rId11"/>
    <p:sldId id="264" r:id="rId12"/>
    <p:sldId id="278" r:id="rId13"/>
    <p:sldId id="285" r:id="rId14"/>
    <p:sldId id="265" r:id="rId15"/>
    <p:sldId id="279" r:id="rId16"/>
    <p:sldId id="286" r:id="rId17"/>
    <p:sldId id="273" r:id="rId18"/>
    <p:sldId id="280" r:id="rId19"/>
    <p:sldId id="274" r:id="rId20"/>
    <p:sldId id="281" r:id="rId21"/>
    <p:sldId id="290" r:id="rId22"/>
  </p:sldIdLst>
  <p:sldSz cx="9144000" cy="6858000" type="screen4x3"/>
  <p:notesSz cx="6805613"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50491" autoAdjust="0"/>
  </p:normalViewPr>
  <p:slideViewPr>
    <p:cSldViewPr>
      <p:cViewPr varScale="1">
        <p:scale>
          <a:sx n="61" d="100"/>
          <a:sy n="61" d="100"/>
        </p:scale>
        <p:origin x="3370" y="4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4939" y="0"/>
            <a:ext cx="2949099" cy="496967"/>
          </a:xfrm>
          <a:prstGeom prst="rect">
            <a:avLst/>
          </a:prstGeom>
        </p:spPr>
        <p:txBody>
          <a:bodyPr vert="horz" lIns="91440" tIns="45720" rIns="91440" bIns="45720" rtlCol="0"/>
          <a:lstStyle>
            <a:lvl1pPr algn="r">
              <a:defRPr sz="1200"/>
            </a:lvl1pPr>
          </a:lstStyle>
          <a:p>
            <a:fld id="{69D325FC-61BD-4A11-BDBC-D174C52F9817}" type="datetimeFigureOut">
              <a:rPr lang="en-GB" smtClean="0"/>
              <a:pPr/>
              <a:t>14/12/2021</a:t>
            </a:fld>
            <a:endParaRPr lang="en-GB"/>
          </a:p>
        </p:txBody>
      </p:sp>
      <p:sp>
        <p:nvSpPr>
          <p:cNvPr id="4" name="Footer Placeholder 3"/>
          <p:cNvSpPr>
            <a:spLocks noGrp="1"/>
          </p:cNvSpPr>
          <p:nvPr>
            <p:ph type="ftr" sz="quarter" idx="2"/>
          </p:nvPr>
        </p:nvSpPr>
        <p:spPr>
          <a:xfrm>
            <a:off x="0" y="9440646"/>
            <a:ext cx="2949099" cy="49696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4939" y="9440646"/>
            <a:ext cx="2949099" cy="496967"/>
          </a:xfrm>
          <a:prstGeom prst="rect">
            <a:avLst/>
          </a:prstGeom>
        </p:spPr>
        <p:txBody>
          <a:bodyPr vert="horz" lIns="91440" tIns="45720" rIns="91440" bIns="45720" rtlCol="0" anchor="b"/>
          <a:lstStyle>
            <a:lvl1pPr algn="r">
              <a:defRPr sz="1200"/>
            </a:lvl1pPr>
          </a:lstStyle>
          <a:p>
            <a:fld id="{F04DCC26-898A-4E3C-8C4A-33C1E9527519}" type="slidenum">
              <a:rPr lang="en-GB" smtClean="0"/>
              <a:pPr/>
              <a:t>‹#›</a:t>
            </a:fld>
            <a:endParaRPr lang="en-GB"/>
          </a:p>
        </p:txBody>
      </p:sp>
    </p:spTree>
    <p:extLst>
      <p:ext uri="{BB962C8B-B14F-4D97-AF65-F5344CB8AC3E}">
        <p14:creationId xmlns:p14="http://schemas.microsoft.com/office/powerpoint/2010/main" val="576742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4939" y="0"/>
            <a:ext cx="2949099" cy="496967"/>
          </a:xfrm>
          <a:prstGeom prst="rect">
            <a:avLst/>
          </a:prstGeom>
        </p:spPr>
        <p:txBody>
          <a:bodyPr vert="horz" lIns="91440" tIns="45720" rIns="91440" bIns="45720" rtlCol="0"/>
          <a:lstStyle>
            <a:lvl1pPr algn="r">
              <a:defRPr sz="1200"/>
            </a:lvl1pPr>
          </a:lstStyle>
          <a:p>
            <a:fld id="{15D72FB4-A7E4-42E5-B199-66641051968C}" type="datetimeFigureOut">
              <a:rPr lang="en-GB" smtClean="0"/>
              <a:pPr/>
              <a:t>14/12/2021</a:t>
            </a:fld>
            <a:endParaRPr lang="en-GB"/>
          </a:p>
        </p:txBody>
      </p:sp>
      <p:sp>
        <p:nvSpPr>
          <p:cNvPr id="4" name="Slide Image Placeholder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562" y="4721186"/>
            <a:ext cx="5444490" cy="44727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0646"/>
            <a:ext cx="2949099" cy="49696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4939" y="9440646"/>
            <a:ext cx="2949099" cy="496967"/>
          </a:xfrm>
          <a:prstGeom prst="rect">
            <a:avLst/>
          </a:prstGeom>
        </p:spPr>
        <p:txBody>
          <a:bodyPr vert="horz" lIns="91440" tIns="45720" rIns="91440" bIns="45720" rtlCol="0" anchor="b"/>
          <a:lstStyle>
            <a:lvl1pPr algn="r">
              <a:defRPr sz="1200"/>
            </a:lvl1pPr>
          </a:lstStyle>
          <a:p>
            <a:fld id="{BC7F6DDC-4017-4C36-80E4-DDABC382AED4}" type="slidenum">
              <a:rPr lang="en-GB" smtClean="0"/>
              <a:pPr/>
              <a:t>‹#›</a:t>
            </a:fld>
            <a:endParaRPr lang="en-GB"/>
          </a:p>
        </p:txBody>
      </p:sp>
    </p:spTree>
    <p:extLst>
      <p:ext uri="{BB962C8B-B14F-4D97-AF65-F5344CB8AC3E}">
        <p14:creationId xmlns:p14="http://schemas.microsoft.com/office/powerpoint/2010/main" val="2040889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C7F6DDC-4017-4C36-80E4-DDABC382AED4}" type="slidenum">
              <a:rPr lang="en-GB" smtClean="0"/>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Discuss each of the</a:t>
            </a:r>
            <a:r>
              <a:rPr lang="en-GB" baseline="0" dirty="0"/>
              <a:t> tips introduced by the videos.</a:t>
            </a:r>
            <a:endParaRPr lang="en-GB" dirty="0"/>
          </a:p>
        </p:txBody>
      </p:sp>
      <p:sp>
        <p:nvSpPr>
          <p:cNvPr id="4" name="Slide Number Placeholder 3"/>
          <p:cNvSpPr>
            <a:spLocks noGrp="1"/>
          </p:cNvSpPr>
          <p:nvPr>
            <p:ph type="sldNum" sz="quarter" idx="10"/>
          </p:nvPr>
        </p:nvSpPr>
        <p:spPr/>
        <p:txBody>
          <a:bodyPr/>
          <a:lstStyle/>
          <a:p>
            <a:fld id="{BC7F6DDC-4017-4C36-80E4-DDABC382AED4}" type="slidenum">
              <a:rPr lang="en-GB" smtClean="0"/>
              <a:pPr/>
              <a:t>10</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GB" sz="1200" kern="1200" dirty="0">
                <a:solidFill>
                  <a:schemeClr val="tx1"/>
                </a:solidFill>
                <a:latin typeface="+mn-lt"/>
                <a:ea typeface="+mn-ea"/>
                <a:cs typeface="+mn-cs"/>
              </a:rPr>
              <a:t>For</a:t>
            </a:r>
            <a:r>
              <a:rPr lang="en-GB" sz="1200" kern="1200" baseline="0" dirty="0">
                <a:solidFill>
                  <a:schemeClr val="tx1"/>
                </a:solidFill>
                <a:latin typeface="+mn-lt"/>
                <a:ea typeface="+mn-ea"/>
                <a:cs typeface="+mn-cs"/>
              </a:rPr>
              <a:t> a disabled person, physical barriers could be lampposts or high kerbs, anything that can make it more difficult for people with impairments to get around.</a:t>
            </a:r>
          </a:p>
          <a:p>
            <a:pPr lvl="0"/>
            <a:endParaRPr lang="en-GB" sz="1200" kern="1200" baseline="0" dirty="0">
              <a:solidFill>
                <a:schemeClr val="tx1"/>
              </a:solidFill>
              <a:latin typeface="+mn-lt"/>
              <a:ea typeface="+mn-ea"/>
              <a:cs typeface="+mn-cs"/>
            </a:endParaRPr>
          </a:p>
          <a:p>
            <a:pPr lvl="0"/>
            <a:r>
              <a:rPr lang="en-GB" sz="1200" kern="1200" baseline="0" dirty="0">
                <a:solidFill>
                  <a:schemeClr val="tx1"/>
                </a:solidFill>
                <a:latin typeface="+mn-lt"/>
                <a:ea typeface="+mn-ea"/>
                <a:cs typeface="+mn-cs"/>
              </a:rPr>
              <a:t>Disabled people need to be able to access facilities and services like everyone else.  Taxi drivers can enable people with impairments to participate and have active social lives by transporting them from one location to another.  </a:t>
            </a:r>
          </a:p>
          <a:p>
            <a:pPr lvl="0"/>
            <a:endParaRPr lang="en-GB" sz="1200" kern="1200" baseline="0" dirty="0">
              <a:solidFill>
                <a:schemeClr val="tx1"/>
              </a:solidFill>
              <a:latin typeface="+mn-lt"/>
              <a:ea typeface="+mn-ea"/>
              <a:cs typeface="+mn-cs"/>
            </a:endParaRPr>
          </a:p>
          <a:p>
            <a:pPr lvl="0"/>
            <a:r>
              <a:rPr lang="en-GB" sz="1200" kern="1200" baseline="0" dirty="0">
                <a:solidFill>
                  <a:schemeClr val="tx1"/>
                </a:solidFill>
                <a:latin typeface="+mn-lt"/>
                <a:ea typeface="+mn-ea"/>
                <a:cs typeface="+mn-cs"/>
              </a:rPr>
              <a:t>Taxi Drivers may also need to assist passengers into/out of their taxi and to their final destination as part of the journey and their customer service.</a:t>
            </a:r>
            <a:endParaRPr lang="en-GB" sz="1200" kern="1200" dirty="0">
              <a:solidFill>
                <a:schemeClr val="tx1"/>
              </a:solidFill>
              <a:latin typeface="+mn-lt"/>
              <a:ea typeface="+mn-ea"/>
              <a:cs typeface="+mn-cs"/>
            </a:endParaRPr>
          </a:p>
          <a:p>
            <a:pPr lvl="0"/>
            <a:endParaRPr lang="en-GB" sz="1200" kern="1200" dirty="0">
              <a:solidFill>
                <a:schemeClr val="tx1"/>
              </a:solidFill>
              <a:latin typeface="+mn-lt"/>
              <a:ea typeface="+mn-ea"/>
              <a:cs typeface="+mn-cs"/>
            </a:endParaRPr>
          </a:p>
          <a:p>
            <a:pPr lvl="0"/>
            <a:r>
              <a:rPr lang="en-GB" sz="1200" kern="1200" dirty="0">
                <a:solidFill>
                  <a:schemeClr val="tx1"/>
                </a:solidFill>
                <a:latin typeface="+mn-lt"/>
                <a:ea typeface="+mn-ea"/>
                <a:cs typeface="+mn-cs"/>
              </a:rPr>
              <a:t>If you have equipment to assist people with impairments</a:t>
            </a:r>
            <a:r>
              <a:rPr lang="en-GB" sz="1200" kern="1200" baseline="0" dirty="0">
                <a:solidFill>
                  <a:schemeClr val="tx1"/>
                </a:solidFill>
                <a:latin typeface="+mn-lt"/>
                <a:ea typeface="+mn-ea"/>
                <a:cs typeface="+mn-cs"/>
              </a:rPr>
              <a:t>, you should have a working knowledge of how to use this to make your vehicle more accessible.</a:t>
            </a:r>
            <a:endParaRPr lang="en-GB" sz="1200" kern="1200" dirty="0">
              <a:solidFill>
                <a:schemeClr val="tx1"/>
              </a:solidFill>
              <a:latin typeface="+mn-lt"/>
              <a:ea typeface="+mn-ea"/>
              <a:cs typeface="+mn-cs"/>
            </a:endParaRPr>
          </a:p>
          <a:p>
            <a:pPr lvl="0"/>
            <a:endParaRPr lang="en-GB" sz="1200" kern="1200" dirty="0">
              <a:solidFill>
                <a:schemeClr val="tx1"/>
              </a:solidFill>
              <a:latin typeface="+mn-lt"/>
              <a:ea typeface="+mn-ea"/>
              <a:cs typeface="+mn-cs"/>
            </a:endParaRPr>
          </a:p>
          <a:p>
            <a:pPr lvl="0"/>
            <a:endParaRPr lang="en-GB" sz="1200" kern="1200" dirty="0">
              <a:solidFill>
                <a:srgbClr val="FF0000"/>
              </a:solidFill>
              <a:latin typeface="+mn-lt"/>
              <a:ea typeface="+mn-ea"/>
              <a:cs typeface="+mn-cs"/>
            </a:endParaRPr>
          </a:p>
        </p:txBody>
      </p:sp>
      <p:sp>
        <p:nvSpPr>
          <p:cNvPr id="4" name="Slide Number Placeholder 3"/>
          <p:cNvSpPr>
            <a:spLocks noGrp="1"/>
          </p:cNvSpPr>
          <p:nvPr>
            <p:ph type="sldNum" sz="quarter" idx="10"/>
          </p:nvPr>
        </p:nvSpPr>
        <p:spPr/>
        <p:txBody>
          <a:bodyPr/>
          <a:lstStyle/>
          <a:p>
            <a:fld id="{BC7F6DDC-4017-4C36-80E4-DDABC382AED4}" type="slidenum">
              <a:rPr lang="en-GB" smtClean="0"/>
              <a:pPr/>
              <a:t>11</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b="1" kern="1200" dirty="0">
                <a:solidFill>
                  <a:schemeClr val="tx1"/>
                </a:solidFill>
                <a:latin typeface="+mn-lt"/>
                <a:ea typeface="+mn-ea"/>
                <a:cs typeface="+mn-cs"/>
              </a:rPr>
              <a:t>Video Discussion Points:</a:t>
            </a:r>
          </a:p>
          <a:p>
            <a:endParaRPr lang="en-GB" sz="1200" b="1" kern="1200" dirty="0">
              <a:solidFill>
                <a:schemeClr val="tx1"/>
              </a:solidFill>
              <a:latin typeface="+mn-lt"/>
              <a:ea typeface="+mn-ea"/>
              <a:cs typeface="+mn-cs"/>
            </a:endParaRPr>
          </a:p>
          <a:p>
            <a:pPr lvl="0">
              <a:buFont typeface="Arial" pitchFamily="34" charset="0"/>
              <a:buChar char="•"/>
            </a:pPr>
            <a:r>
              <a:rPr lang="en-GB" sz="1200" kern="1200" dirty="0">
                <a:solidFill>
                  <a:schemeClr val="tx1"/>
                </a:solidFill>
                <a:latin typeface="+mn-lt"/>
                <a:ea typeface="+mn-ea"/>
                <a:cs typeface="+mn-cs"/>
              </a:rPr>
              <a:t> Where a disabled passenger could not access a building/ get to their destination without assistance, what would you do?</a:t>
            </a:r>
          </a:p>
          <a:p>
            <a:pPr lvl="0">
              <a:buFont typeface="Arial" pitchFamily="34" charset="0"/>
              <a:buChar char="•"/>
            </a:pPr>
            <a:r>
              <a:rPr lang="en-GB" sz="1200" kern="1200" dirty="0">
                <a:solidFill>
                  <a:schemeClr val="tx1"/>
                </a:solidFill>
                <a:latin typeface="+mn-lt"/>
                <a:ea typeface="+mn-ea"/>
                <a:cs typeface="+mn-cs"/>
              </a:rPr>
              <a:t> One size does not fit all.</a:t>
            </a:r>
          </a:p>
          <a:p>
            <a:endParaRPr lang="en-GB" dirty="0"/>
          </a:p>
        </p:txBody>
      </p:sp>
      <p:sp>
        <p:nvSpPr>
          <p:cNvPr id="4" name="Slide Number Placeholder 3"/>
          <p:cNvSpPr>
            <a:spLocks noGrp="1"/>
          </p:cNvSpPr>
          <p:nvPr>
            <p:ph type="sldNum" sz="quarter" idx="10"/>
          </p:nvPr>
        </p:nvSpPr>
        <p:spPr/>
        <p:txBody>
          <a:bodyPr/>
          <a:lstStyle/>
          <a:p>
            <a:fld id="{BC7F6DDC-4017-4C36-80E4-DDABC382AED4}" type="slidenum">
              <a:rPr lang="en-GB" smtClean="0"/>
              <a:pPr/>
              <a:t>12</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Discuss each of the</a:t>
            </a:r>
            <a:r>
              <a:rPr lang="en-GB" baseline="0" dirty="0"/>
              <a:t> tips introduced by the videos.</a:t>
            </a:r>
            <a:endParaRPr lang="en-GB" dirty="0"/>
          </a:p>
          <a:p>
            <a:endParaRPr lang="en-GB" dirty="0"/>
          </a:p>
        </p:txBody>
      </p:sp>
      <p:sp>
        <p:nvSpPr>
          <p:cNvPr id="4" name="Slide Number Placeholder 3"/>
          <p:cNvSpPr>
            <a:spLocks noGrp="1"/>
          </p:cNvSpPr>
          <p:nvPr>
            <p:ph type="sldNum" sz="quarter" idx="10"/>
          </p:nvPr>
        </p:nvSpPr>
        <p:spPr/>
        <p:txBody>
          <a:bodyPr/>
          <a:lstStyle/>
          <a:p>
            <a:fld id="{BC7F6DDC-4017-4C36-80E4-DDABC382AED4}" type="slidenum">
              <a:rPr lang="en-GB" smtClean="0"/>
              <a:pPr/>
              <a:t>13</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GB" sz="1200" kern="1200" dirty="0">
                <a:solidFill>
                  <a:schemeClr val="tx1"/>
                </a:solidFill>
                <a:latin typeface="+mn-lt"/>
                <a:ea typeface="+mn-ea"/>
                <a:cs typeface="+mn-cs"/>
              </a:rPr>
              <a:t>As a taxi driver, it is important to have open communication and interaction with your passengers, so that you can understand their requirements. </a:t>
            </a:r>
          </a:p>
          <a:p>
            <a:endParaRPr lang="en-GB" sz="1200" kern="1200" dirty="0">
              <a:solidFill>
                <a:schemeClr val="tx1"/>
              </a:solidFill>
              <a:latin typeface="+mn-lt"/>
              <a:ea typeface="+mn-ea"/>
              <a:cs typeface="+mn-cs"/>
            </a:endParaRPr>
          </a:p>
          <a:p>
            <a:r>
              <a:rPr lang="en-GB" sz="1200" kern="1200" dirty="0">
                <a:solidFill>
                  <a:schemeClr val="tx1"/>
                </a:solidFill>
                <a:latin typeface="+mn-lt"/>
                <a:ea typeface="+mn-ea"/>
                <a:cs typeface="+mn-cs"/>
              </a:rPr>
              <a:t>Be</a:t>
            </a:r>
            <a:r>
              <a:rPr lang="en-GB" sz="1200" kern="1200" baseline="0" dirty="0">
                <a:solidFill>
                  <a:schemeClr val="tx1"/>
                </a:solidFill>
                <a:latin typeface="+mn-lt"/>
                <a:ea typeface="+mn-ea"/>
                <a:cs typeface="+mn-cs"/>
              </a:rPr>
              <a:t> prepared to listen to your passengers; h</a:t>
            </a:r>
            <a:r>
              <a:rPr lang="en-GB" sz="1200" kern="1200" dirty="0">
                <a:solidFill>
                  <a:schemeClr val="tx1"/>
                </a:solidFill>
                <a:latin typeface="+mn-lt"/>
                <a:ea typeface="+mn-ea"/>
                <a:cs typeface="+mn-cs"/>
              </a:rPr>
              <a:t>ave patience to let the passenger have the time to tell you where they need to go or the assistance that they need.</a:t>
            </a:r>
          </a:p>
          <a:p>
            <a:endParaRPr lang="en-GB" sz="1200" kern="1200" dirty="0">
              <a:solidFill>
                <a:schemeClr val="tx1"/>
              </a:solidFill>
              <a:latin typeface="+mn-lt"/>
              <a:ea typeface="+mn-ea"/>
              <a:cs typeface="+mn-cs"/>
            </a:endParaRPr>
          </a:p>
          <a:p>
            <a:r>
              <a:rPr lang="en-GB" sz="1200" kern="1200" dirty="0">
                <a:solidFill>
                  <a:schemeClr val="tx1"/>
                </a:solidFill>
                <a:latin typeface="+mn-lt"/>
                <a:ea typeface="+mn-ea"/>
                <a:cs typeface="+mn-cs"/>
              </a:rPr>
              <a:t>Be proactive in addressing the needs/requirements of your customers.  This could be having pen and paper in your taxi in case a person is more comfortable writing down instructions</a:t>
            </a:r>
            <a:r>
              <a:rPr lang="en-GB" sz="1200" kern="1200" baseline="0" dirty="0">
                <a:solidFill>
                  <a:schemeClr val="tx1"/>
                </a:solidFill>
                <a:latin typeface="+mn-lt"/>
                <a:ea typeface="+mn-ea"/>
                <a:cs typeface="+mn-cs"/>
              </a:rPr>
              <a:t>, or keeping the taxi window open so that you can talk directly to your passenger.  </a:t>
            </a:r>
          </a:p>
          <a:p>
            <a:endParaRPr lang="en-GB" sz="1200" kern="1200" baseline="0" dirty="0">
              <a:solidFill>
                <a:schemeClr val="tx1"/>
              </a:solidFill>
              <a:latin typeface="+mn-lt"/>
              <a:ea typeface="+mn-ea"/>
              <a:cs typeface="+mn-cs"/>
            </a:endParaRPr>
          </a:p>
          <a:p>
            <a:r>
              <a:rPr lang="en-GB" sz="1200" kern="1200" baseline="0" dirty="0">
                <a:solidFill>
                  <a:schemeClr val="tx1"/>
                </a:solidFill>
                <a:latin typeface="+mn-lt"/>
                <a:ea typeface="+mn-ea"/>
                <a:cs typeface="+mn-cs"/>
              </a:rPr>
              <a:t>One area of consideration could be making a text message service available; this gives a customer the ability to order a taxi and be able to see the progress of the taxi; where it is, the details of it, to make it easier for a passenger to recognise.</a:t>
            </a:r>
          </a:p>
          <a:p>
            <a:endParaRPr lang="en-GB" sz="1200"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BC7F6DDC-4017-4C36-80E4-DDABC382AED4}" type="slidenum">
              <a:rPr lang="en-GB" smtClean="0"/>
              <a:pPr/>
              <a:t>14</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fontAlgn="base" hangingPunct="0"/>
            <a:r>
              <a:rPr lang="en-GB" sz="1200" b="1" kern="1200" dirty="0">
                <a:solidFill>
                  <a:schemeClr val="tx1"/>
                </a:solidFill>
                <a:latin typeface="+mn-lt"/>
                <a:ea typeface="+mn-ea"/>
                <a:cs typeface="+mn-cs"/>
              </a:rPr>
              <a:t>Video Discussion Points:</a:t>
            </a:r>
          </a:p>
          <a:p>
            <a:pPr fontAlgn="base" hangingPunct="0"/>
            <a:endParaRPr lang="en-GB" sz="1200" b="1" kern="1200" dirty="0">
              <a:solidFill>
                <a:schemeClr val="tx1"/>
              </a:solidFill>
              <a:latin typeface="+mn-lt"/>
              <a:ea typeface="+mn-ea"/>
              <a:cs typeface="+mn-cs"/>
            </a:endParaRPr>
          </a:p>
          <a:p>
            <a:pPr lvl="0" fontAlgn="base" hangingPunct="0">
              <a:buFont typeface="Arial" pitchFamily="34" charset="0"/>
              <a:buChar char="•"/>
            </a:pPr>
            <a:r>
              <a:rPr lang="en-GB" sz="1200" kern="1200" dirty="0">
                <a:solidFill>
                  <a:schemeClr val="tx1"/>
                </a:solidFill>
                <a:latin typeface="+mn-lt"/>
                <a:ea typeface="+mn-ea"/>
                <a:cs typeface="+mn-cs"/>
              </a:rPr>
              <a:t> As a taxi driver, what communication difficulties have you encountered? How have you overcome these difficulties?</a:t>
            </a:r>
          </a:p>
          <a:p>
            <a:pPr lvl="0" fontAlgn="base" hangingPunct="0">
              <a:buFont typeface="Arial" pitchFamily="34" charset="0"/>
              <a:buChar char="•"/>
            </a:pPr>
            <a:r>
              <a:rPr lang="en-GB" sz="1200" kern="1200" dirty="0">
                <a:solidFill>
                  <a:schemeClr val="tx1"/>
                </a:solidFill>
                <a:latin typeface="+mn-lt"/>
                <a:ea typeface="+mn-ea"/>
                <a:cs typeface="+mn-cs"/>
              </a:rPr>
              <a:t> How does a communication issue affect your ability to get a disabled passenger to their destination?</a:t>
            </a:r>
          </a:p>
          <a:p>
            <a:endParaRPr lang="en-GB" dirty="0"/>
          </a:p>
        </p:txBody>
      </p:sp>
      <p:sp>
        <p:nvSpPr>
          <p:cNvPr id="4" name="Slide Number Placeholder 3"/>
          <p:cNvSpPr>
            <a:spLocks noGrp="1"/>
          </p:cNvSpPr>
          <p:nvPr>
            <p:ph type="sldNum" sz="quarter" idx="10"/>
          </p:nvPr>
        </p:nvSpPr>
        <p:spPr/>
        <p:txBody>
          <a:bodyPr/>
          <a:lstStyle/>
          <a:p>
            <a:fld id="{BC7F6DDC-4017-4C36-80E4-DDABC382AED4}" type="slidenum">
              <a:rPr lang="en-GB" smtClean="0"/>
              <a:pPr/>
              <a:t>15</a:t>
            </a:fld>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Discuss each of the</a:t>
            </a:r>
            <a:r>
              <a:rPr lang="en-GB" baseline="0" dirty="0"/>
              <a:t> tips introduced by the videos.</a:t>
            </a:r>
            <a:endParaRPr lang="en-GB" dirty="0"/>
          </a:p>
          <a:p>
            <a:endParaRPr lang="en-GB" dirty="0"/>
          </a:p>
        </p:txBody>
      </p:sp>
      <p:sp>
        <p:nvSpPr>
          <p:cNvPr id="4" name="Slide Number Placeholder 3"/>
          <p:cNvSpPr>
            <a:spLocks noGrp="1"/>
          </p:cNvSpPr>
          <p:nvPr>
            <p:ph type="sldNum" sz="quarter" idx="10"/>
          </p:nvPr>
        </p:nvSpPr>
        <p:spPr/>
        <p:txBody>
          <a:bodyPr/>
          <a:lstStyle/>
          <a:p>
            <a:fld id="{BC7F6DDC-4017-4C36-80E4-DDABC382AED4}" type="slidenum">
              <a:rPr lang="en-GB" smtClean="0"/>
              <a:pPr/>
              <a:t>16</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a:solidFill>
                  <a:schemeClr val="tx1"/>
                </a:solidFill>
                <a:latin typeface="+mn-lt"/>
                <a:ea typeface="+mn-ea"/>
                <a:cs typeface="+mn-cs"/>
              </a:rPr>
              <a:t>Interaction between the taxi driver and passenger is important for building rapport from the beginning of the journey.  This can help to overcome communication barriers and address any assistance requirements the passenger has. </a:t>
            </a:r>
          </a:p>
          <a:p>
            <a:endParaRPr lang="en-GB" sz="1200" kern="1200" dirty="0">
              <a:solidFill>
                <a:schemeClr val="tx1"/>
              </a:solidFill>
              <a:latin typeface="+mn-lt"/>
              <a:ea typeface="+mn-ea"/>
              <a:cs typeface="+mn-cs"/>
            </a:endParaRPr>
          </a:p>
          <a:p>
            <a:r>
              <a:rPr lang="en-GB" sz="1200" b="0" u="sng" kern="1200" dirty="0">
                <a:solidFill>
                  <a:schemeClr val="tx1"/>
                </a:solidFill>
                <a:latin typeface="+mn-lt"/>
                <a:ea typeface="+mn-ea"/>
                <a:cs typeface="+mn-cs"/>
              </a:rPr>
              <a:t>Important Note:</a:t>
            </a:r>
            <a:endParaRPr lang="en-GB" sz="1200" b="0" kern="1200" dirty="0">
              <a:solidFill>
                <a:schemeClr val="tx1"/>
              </a:solidFill>
              <a:latin typeface="+mn-lt"/>
              <a:ea typeface="+mn-ea"/>
              <a:cs typeface="+mn-cs"/>
            </a:endParaRPr>
          </a:p>
          <a:p>
            <a:r>
              <a:rPr lang="en-GB" sz="1200" kern="1200" dirty="0">
                <a:solidFill>
                  <a:schemeClr val="tx1"/>
                </a:solidFill>
                <a:latin typeface="+mn-lt"/>
                <a:ea typeface="+mn-ea"/>
                <a:cs typeface="+mn-cs"/>
              </a:rPr>
              <a:t>Those operating the switchboard have an important role when customers order a taxi- particularly when they make special requirements known.  In developing the course, the feedback from the participants in the videos recognise that not all of the information given to the operator is relayed to the taxi driver.  Whilst the taxi driver has an extremely important role, Operators also have a responsibility to communicate any special requests they receive when a taxi is being ordered.  </a:t>
            </a:r>
          </a:p>
        </p:txBody>
      </p:sp>
      <p:sp>
        <p:nvSpPr>
          <p:cNvPr id="4" name="Slide Number Placeholder 3"/>
          <p:cNvSpPr>
            <a:spLocks noGrp="1"/>
          </p:cNvSpPr>
          <p:nvPr>
            <p:ph type="sldNum" sz="quarter" idx="10"/>
          </p:nvPr>
        </p:nvSpPr>
        <p:spPr/>
        <p:txBody>
          <a:bodyPr/>
          <a:lstStyle/>
          <a:p>
            <a:fld id="{BC7F6DDC-4017-4C36-80E4-DDABC382AED4}" type="slidenum">
              <a:rPr lang="en-GB" smtClean="0"/>
              <a:pPr/>
              <a:t>17</a:t>
            </a:fld>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b="1" kern="1200" dirty="0">
                <a:solidFill>
                  <a:schemeClr val="tx1"/>
                </a:solidFill>
                <a:latin typeface="+mn-lt"/>
                <a:ea typeface="+mn-ea"/>
                <a:cs typeface="+mn-cs"/>
              </a:rPr>
              <a:t>Video Discussion Points:</a:t>
            </a:r>
          </a:p>
          <a:p>
            <a:endParaRPr lang="en-GB" sz="1200" kern="1200" dirty="0">
              <a:solidFill>
                <a:schemeClr val="tx1"/>
              </a:solidFill>
              <a:latin typeface="+mn-lt"/>
              <a:ea typeface="+mn-ea"/>
              <a:cs typeface="+mn-cs"/>
            </a:endParaRPr>
          </a:p>
          <a:p>
            <a:pPr lvl="0">
              <a:buFont typeface="Arial" pitchFamily="34" charset="0"/>
              <a:buChar char="•"/>
            </a:pPr>
            <a:r>
              <a:rPr lang="en-GB" sz="1200" kern="1200" dirty="0">
                <a:solidFill>
                  <a:schemeClr val="tx1"/>
                </a:solidFill>
                <a:latin typeface="+mn-lt"/>
                <a:ea typeface="+mn-ea"/>
                <a:cs typeface="+mn-cs"/>
              </a:rPr>
              <a:t> What ways do you try to identify your passengers/make yourself known to them? </a:t>
            </a:r>
          </a:p>
          <a:p>
            <a:pPr lvl="0">
              <a:buFont typeface="Arial" pitchFamily="34" charset="0"/>
              <a:buChar char="•"/>
            </a:pPr>
            <a:r>
              <a:rPr lang="en-GB" sz="1200" kern="1200" dirty="0">
                <a:solidFill>
                  <a:schemeClr val="tx1"/>
                </a:solidFill>
                <a:latin typeface="+mn-lt"/>
                <a:ea typeface="+mn-ea"/>
                <a:cs typeface="+mn-cs"/>
              </a:rPr>
              <a:t> It is important to look out for your passengers, in case they have an impairment which means they are unable to easily find you.</a:t>
            </a:r>
          </a:p>
          <a:p>
            <a:endParaRPr lang="en-GB" dirty="0"/>
          </a:p>
        </p:txBody>
      </p:sp>
      <p:sp>
        <p:nvSpPr>
          <p:cNvPr id="4" name="Slide Number Placeholder 3"/>
          <p:cNvSpPr>
            <a:spLocks noGrp="1"/>
          </p:cNvSpPr>
          <p:nvPr>
            <p:ph type="sldNum" sz="quarter" idx="10"/>
          </p:nvPr>
        </p:nvSpPr>
        <p:spPr/>
        <p:txBody>
          <a:bodyPr/>
          <a:lstStyle/>
          <a:p>
            <a:fld id="{BC7F6DDC-4017-4C36-80E4-DDABC382AED4}" type="slidenum">
              <a:rPr lang="en-GB" smtClean="0"/>
              <a:pPr/>
              <a:t>18</a:t>
            </a:fld>
            <a:endParaRPr lang="en-GB"/>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GB" sz="1200" kern="1200" dirty="0">
                <a:solidFill>
                  <a:schemeClr val="tx1"/>
                </a:solidFill>
                <a:latin typeface="+mn-lt"/>
                <a:ea typeface="+mn-ea"/>
                <a:cs typeface="+mn-cs"/>
              </a:rPr>
              <a:t> Each customer</a:t>
            </a:r>
            <a:r>
              <a:rPr lang="en-GB" sz="1200" kern="1200" baseline="0" dirty="0">
                <a:solidFill>
                  <a:schemeClr val="tx1"/>
                </a:solidFill>
                <a:latin typeface="+mn-lt"/>
                <a:ea typeface="+mn-ea"/>
                <a:cs typeface="+mn-cs"/>
              </a:rPr>
              <a:t> is an individual and should be treated the same as everyone else- this will ensure you do not treat a disabled person less favourably.</a:t>
            </a:r>
          </a:p>
          <a:p>
            <a:pPr>
              <a:buFont typeface="Arial" pitchFamily="34" charset="0"/>
              <a:buNone/>
            </a:pPr>
            <a:endParaRPr lang="en-GB" sz="1200" kern="1200" baseline="0" dirty="0">
              <a:solidFill>
                <a:schemeClr val="tx1"/>
              </a:solidFill>
              <a:latin typeface="+mn-lt"/>
              <a:ea typeface="+mn-ea"/>
              <a:cs typeface="+mn-cs"/>
            </a:endParaRPr>
          </a:p>
          <a:p>
            <a:pPr>
              <a:buFont typeface="Arial" pitchFamily="34" charset="0"/>
              <a:buChar char="•"/>
            </a:pPr>
            <a:r>
              <a:rPr lang="en-GB" sz="1200" kern="1200" baseline="0" dirty="0">
                <a:solidFill>
                  <a:schemeClr val="tx1"/>
                </a:solidFill>
                <a:latin typeface="+mn-lt"/>
                <a:ea typeface="+mn-ea"/>
                <a:cs typeface="+mn-cs"/>
              </a:rPr>
              <a:t> Be proactive in providing any assistance that your customers may need- but be mindful to ask if they would like your assistance as everyone’s requirements will be different.</a:t>
            </a:r>
          </a:p>
          <a:p>
            <a:pPr>
              <a:buFont typeface="Arial" pitchFamily="34" charset="0"/>
              <a:buNone/>
            </a:pPr>
            <a:endParaRPr lang="en-GB" sz="1200" kern="1200" baseline="0" dirty="0">
              <a:solidFill>
                <a:schemeClr val="tx1"/>
              </a:solidFill>
              <a:latin typeface="+mn-lt"/>
              <a:ea typeface="+mn-ea"/>
              <a:cs typeface="+mn-cs"/>
            </a:endParaRPr>
          </a:p>
          <a:p>
            <a:pPr>
              <a:buFont typeface="Arial" pitchFamily="34" charset="0"/>
              <a:buChar char="•"/>
            </a:pPr>
            <a:r>
              <a:rPr lang="en-GB" sz="1200" kern="1200" baseline="0" dirty="0">
                <a:solidFill>
                  <a:schemeClr val="tx1"/>
                </a:solidFill>
                <a:latin typeface="+mn-lt"/>
                <a:ea typeface="+mn-ea"/>
                <a:cs typeface="+mn-cs"/>
              </a:rPr>
              <a:t> Communication is key to avoiding misunderstandings; be sure to ask questions, but also make sure you listen to your customer as they are best placed to explain their individual needs. </a:t>
            </a:r>
            <a:endParaRPr lang="en-GB" dirty="0"/>
          </a:p>
          <a:p>
            <a:endParaRPr lang="en-GB" dirty="0"/>
          </a:p>
        </p:txBody>
      </p:sp>
      <p:sp>
        <p:nvSpPr>
          <p:cNvPr id="4" name="Slide Number Placeholder 3"/>
          <p:cNvSpPr>
            <a:spLocks noGrp="1"/>
          </p:cNvSpPr>
          <p:nvPr>
            <p:ph type="sldNum" sz="quarter" idx="10"/>
          </p:nvPr>
        </p:nvSpPr>
        <p:spPr/>
        <p:txBody>
          <a:bodyPr/>
          <a:lstStyle/>
          <a:p>
            <a:fld id="{BC7F6DDC-4017-4C36-80E4-DDABC382AED4}" type="slidenum">
              <a:rPr lang="en-GB" smtClean="0"/>
              <a:pPr/>
              <a:t>19</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C7F6DDC-4017-4C36-80E4-DDABC382AED4}" type="slidenum">
              <a:rPr lang="en-GB" smtClean="0"/>
              <a:pPr/>
              <a:t>2</a:t>
            </a:fld>
            <a:endParaRPr lang="en-GB"/>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hangingPunct="0"/>
            <a:r>
              <a:rPr lang="en-GB" sz="1200" b="1" kern="1200" dirty="0">
                <a:solidFill>
                  <a:schemeClr val="tx1"/>
                </a:solidFill>
                <a:latin typeface="+mn-lt"/>
                <a:ea typeface="+mn-ea"/>
                <a:cs typeface="+mn-cs"/>
              </a:rPr>
              <a:t>Video Discussion Points:</a:t>
            </a:r>
          </a:p>
          <a:p>
            <a:pPr hangingPunct="0"/>
            <a:endParaRPr lang="en-GB" sz="1200" b="1" kern="1200" dirty="0">
              <a:solidFill>
                <a:schemeClr val="tx1"/>
              </a:solidFill>
              <a:latin typeface="+mn-lt"/>
              <a:ea typeface="+mn-ea"/>
              <a:cs typeface="+mn-cs"/>
            </a:endParaRPr>
          </a:p>
          <a:p>
            <a:pPr lvl="0" hangingPunct="0">
              <a:buFont typeface="Arial" pitchFamily="34" charset="0"/>
              <a:buChar char="•"/>
            </a:pPr>
            <a:r>
              <a:rPr lang="en-GB" sz="1200" kern="1200" dirty="0">
                <a:solidFill>
                  <a:schemeClr val="tx1"/>
                </a:solidFill>
                <a:latin typeface="+mn-lt"/>
                <a:ea typeface="+mn-ea"/>
                <a:cs typeface="+mn-cs"/>
              </a:rPr>
              <a:t> From watching the videos; think about the service that you offer- how could you improve this and make it better for your customers? </a:t>
            </a:r>
          </a:p>
          <a:p>
            <a:endParaRPr lang="en-GB" dirty="0"/>
          </a:p>
        </p:txBody>
      </p:sp>
      <p:sp>
        <p:nvSpPr>
          <p:cNvPr id="4" name="Slide Number Placeholder 3"/>
          <p:cNvSpPr>
            <a:spLocks noGrp="1"/>
          </p:cNvSpPr>
          <p:nvPr>
            <p:ph type="sldNum" sz="quarter" idx="10"/>
          </p:nvPr>
        </p:nvSpPr>
        <p:spPr/>
        <p:txBody>
          <a:bodyPr/>
          <a:lstStyle/>
          <a:p>
            <a:fld id="{BC7F6DDC-4017-4C36-80E4-DDABC382AED4}" type="slidenum">
              <a:rPr lang="en-GB" smtClean="0"/>
              <a:pPr/>
              <a:t>20</a:t>
            </a:fld>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C7F6DDC-4017-4C36-80E4-DDABC382AED4}" type="slidenum">
              <a:rPr lang="en-GB" smtClean="0"/>
              <a:pPr/>
              <a:t>21</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Each objective should be introduced one at a time.</a:t>
            </a:r>
          </a:p>
        </p:txBody>
      </p:sp>
      <p:sp>
        <p:nvSpPr>
          <p:cNvPr id="4" name="Slide Number Placeholder 3"/>
          <p:cNvSpPr>
            <a:spLocks noGrp="1"/>
          </p:cNvSpPr>
          <p:nvPr>
            <p:ph type="sldNum" sz="quarter" idx="10"/>
          </p:nvPr>
        </p:nvSpPr>
        <p:spPr/>
        <p:txBody>
          <a:bodyPr/>
          <a:lstStyle/>
          <a:p>
            <a:fld id="{BC7F6DDC-4017-4C36-80E4-DDABC382AED4}" type="slidenum">
              <a:rPr lang="en-GB" smtClean="0"/>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r>
              <a:rPr lang="en-GB" sz="1200" i="0" kern="1200" dirty="0">
                <a:solidFill>
                  <a:schemeClr val="tx1"/>
                </a:solidFill>
                <a:latin typeface="+mn-lt"/>
                <a:ea typeface="+mn-ea"/>
                <a:cs typeface="+mn-cs"/>
              </a:rPr>
              <a:t>In</a:t>
            </a:r>
            <a:r>
              <a:rPr lang="en-GB" sz="1200" i="0" kern="1200" baseline="0" dirty="0">
                <a:solidFill>
                  <a:schemeClr val="tx1"/>
                </a:solidFill>
                <a:latin typeface="+mn-lt"/>
                <a:ea typeface="+mn-ea"/>
                <a:cs typeface="+mn-cs"/>
              </a:rPr>
              <a:t> Northern Ireland, about 20% of the population have a disability or impairment, which equates to around </a:t>
            </a:r>
            <a:r>
              <a:rPr lang="en-GB" sz="1200" i="0" kern="1200" dirty="0">
                <a:solidFill>
                  <a:schemeClr val="tx1"/>
                </a:solidFill>
                <a:latin typeface="+mn-lt"/>
                <a:ea typeface="+mn-ea"/>
                <a:cs typeface="+mn-cs"/>
              </a:rPr>
              <a:t>365,000 people;</a:t>
            </a:r>
            <a:r>
              <a:rPr lang="en-GB" sz="1200" i="0" kern="1200" baseline="0" dirty="0">
                <a:solidFill>
                  <a:schemeClr val="tx1"/>
                </a:solidFill>
                <a:latin typeface="+mn-lt"/>
                <a:ea typeface="+mn-ea"/>
                <a:cs typeface="+mn-cs"/>
              </a:rPr>
              <a:t> t</a:t>
            </a:r>
            <a:r>
              <a:rPr lang="en-GB" sz="1200" i="0" kern="1200" dirty="0">
                <a:solidFill>
                  <a:schemeClr val="tx1"/>
                </a:solidFill>
                <a:latin typeface="+mn-lt"/>
                <a:ea typeface="+mn-ea"/>
                <a:cs typeface="+mn-cs"/>
              </a:rPr>
              <a:t>his is a figure which continues</a:t>
            </a:r>
            <a:r>
              <a:rPr lang="en-GB" sz="1200" i="0" kern="1200" baseline="0" dirty="0">
                <a:solidFill>
                  <a:schemeClr val="tx1"/>
                </a:solidFill>
                <a:latin typeface="+mn-lt"/>
                <a:ea typeface="+mn-ea"/>
                <a:cs typeface="+mn-cs"/>
              </a:rPr>
              <a:t> to increase.  According to recent census figures, 4</a:t>
            </a:r>
            <a:r>
              <a:rPr lang="en-GB" sz="1200" i="0" kern="1200" dirty="0">
                <a:solidFill>
                  <a:schemeClr val="tx1"/>
                </a:solidFill>
                <a:latin typeface="+mn-lt"/>
                <a:ea typeface="+mn-ea"/>
                <a:cs typeface="+mn-cs"/>
              </a:rPr>
              <a:t>0% of households</a:t>
            </a:r>
            <a:r>
              <a:rPr lang="en-GB" sz="1200" i="0" kern="1200" baseline="0" dirty="0">
                <a:solidFill>
                  <a:schemeClr val="tx1"/>
                </a:solidFill>
                <a:latin typeface="+mn-lt"/>
                <a:ea typeface="+mn-ea"/>
                <a:cs typeface="+mn-cs"/>
              </a:rPr>
              <a:t> </a:t>
            </a:r>
            <a:r>
              <a:rPr lang="en-GB" sz="1200" i="0" kern="1200" dirty="0">
                <a:solidFill>
                  <a:schemeClr val="tx1"/>
                </a:solidFill>
                <a:latin typeface="+mn-lt"/>
                <a:ea typeface="+mn-ea"/>
                <a:cs typeface="+mn-cs"/>
              </a:rPr>
              <a:t>contain at least one person with a disability.  Due to their impairments, </a:t>
            </a:r>
            <a:r>
              <a:rPr lang="en-GB" sz="1200" i="0" kern="1200" baseline="0" dirty="0">
                <a:solidFill>
                  <a:schemeClr val="tx1"/>
                </a:solidFill>
                <a:latin typeface="+mn-lt"/>
                <a:ea typeface="+mn-ea"/>
                <a:cs typeface="+mn-cs"/>
              </a:rPr>
              <a:t>people have a greater need for accessible transport to link into local services and facilities.</a:t>
            </a:r>
            <a:endParaRPr lang="en-GB" sz="1200" i="0" kern="1200" dirty="0">
              <a:solidFill>
                <a:schemeClr val="tx1"/>
              </a:solidFill>
              <a:latin typeface="+mn-lt"/>
              <a:ea typeface="+mn-ea"/>
              <a:cs typeface="+mn-cs"/>
            </a:endParaRPr>
          </a:p>
          <a:p>
            <a:r>
              <a:rPr lang="en-GB" sz="1200" i="1" kern="1200" dirty="0">
                <a:solidFill>
                  <a:schemeClr val="tx1"/>
                </a:solidFill>
                <a:latin typeface="+mn-lt"/>
                <a:ea typeface="+mn-ea"/>
                <a:cs typeface="+mn-cs"/>
              </a:rPr>
              <a:t> </a:t>
            </a:r>
          </a:p>
          <a:p>
            <a:r>
              <a:rPr lang="en-GB" sz="1200" kern="1200" dirty="0">
                <a:solidFill>
                  <a:schemeClr val="tx1"/>
                </a:solidFill>
                <a:latin typeface="+mn-lt"/>
                <a:ea typeface="+mn-ea"/>
                <a:cs typeface="+mn-cs"/>
              </a:rPr>
              <a:t>The degree of disability can impact individuals</a:t>
            </a:r>
            <a:r>
              <a:rPr lang="en-GB" sz="1200" kern="1200" baseline="0" dirty="0">
                <a:solidFill>
                  <a:schemeClr val="tx1"/>
                </a:solidFill>
                <a:latin typeface="+mn-lt"/>
                <a:ea typeface="+mn-ea"/>
                <a:cs typeface="+mn-cs"/>
              </a:rPr>
              <a:t> in different ways and while i</a:t>
            </a:r>
            <a:r>
              <a:rPr lang="en-GB" sz="1200" kern="1200" dirty="0">
                <a:solidFill>
                  <a:schemeClr val="tx1"/>
                </a:solidFill>
                <a:latin typeface="+mn-lt"/>
                <a:ea typeface="+mn-ea"/>
                <a:cs typeface="+mn-cs"/>
              </a:rPr>
              <a:t>mpairments</a:t>
            </a:r>
            <a:r>
              <a:rPr lang="en-GB" sz="1200" kern="1200" baseline="0" dirty="0">
                <a:solidFill>
                  <a:schemeClr val="tx1"/>
                </a:solidFill>
                <a:latin typeface="+mn-lt"/>
                <a:ea typeface="+mn-ea"/>
                <a:cs typeface="+mn-cs"/>
              </a:rPr>
              <a:t> can be visible, (such as those with mobility impairments), others can have hidden, or invisible impairments, such as speech or psychological disorders. </a:t>
            </a:r>
            <a:r>
              <a:rPr lang="en-GB" sz="1200" b="0" i="0" kern="1200" baseline="0" dirty="0">
                <a:solidFill>
                  <a:schemeClr val="tx1"/>
                </a:solidFill>
                <a:latin typeface="+mn-lt"/>
                <a:ea typeface="+mn-ea"/>
                <a:cs typeface="+mn-cs"/>
              </a:rPr>
              <a:t>T</a:t>
            </a:r>
            <a:r>
              <a:rPr lang="en-GB" sz="1200" b="0" i="0" kern="1200" dirty="0">
                <a:solidFill>
                  <a:schemeClr val="tx1"/>
                </a:solidFill>
                <a:latin typeface="+mn-lt"/>
                <a:ea typeface="+mn-ea"/>
                <a:cs typeface="+mn-cs"/>
              </a:rPr>
              <a:t>hese are not immediately apparent to others and can make it </a:t>
            </a:r>
            <a:r>
              <a:rPr lang="en-GB" sz="1200" kern="1200" baseline="0" dirty="0">
                <a:solidFill>
                  <a:schemeClr val="tx1"/>
                </a:solidFill>
                <a:latin typeface="+mn-lt"/>
                <a:ea typeface="+mn-ea"/>
                <a:cs typeface="+mn-cs"/>
              </a:rPr>
              <a:t>difficult for people to identify. </a:t>
            </a:r>
            <a:endParaRPr lang="en-GB" sz="1200" kern="1200" dirty="0">
              <a:solidFill>
                <a:schemeClr val="tx1"/>
              </a:solidFill>
              <a:latin typeface="+mn-lt"/>
              <a:ea typeface="+mn-ea"/>
              <a:cs typeface="+mn-cs"/>
            </a:endParaRPr>
          </a:p>
          <a:p>
            <a:pPr fontAlgn="base"/>
            <a:endParaRPr lang="en-GB" sz="1200" kern="1200" dirty="0">
              <a:solidFill>
                <a:schemeClr val="tx1"/>
              </a:solidFill>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lang="en-GB" sz="1200" kern="1200" dirty="0">
                <a:solidFill>
                  <a:schemeClr val="tx1"/>
                </a:solidFill>
                <a:latin typeface="+mn-lt"/>
                <a:ea typeface="+mn-ea"/>
                <a:cs typeface="+mn-cs"/>
              </a:rPr>
              <a:t>Individuals who have one condition may also have other related conditions as they can overlap with one another.</a:t>
            </a:r>
          </a:p>
          <a:p>
            <a:pPr fontAlgn="base"/>
            <a:r>
              <a:rPr lang="en-GB" sz="1200" kern="1200" dirty="0">
                <a:solidFill>
                  <a:schemeClr val="tx1"/>
                </a:solidFill>
                <a:latin typeface="+mn-lt"/>
                <a:ea typeface="+mn-ea"/>
                <a:cs typeface="+mn-cs"/>
              </a:rPr>
              <a:t>It is important to be mindful of</a:t>
            </a:r>
            <a:r>
              <a:rPr lang="en-GB" sz="1200" kern="1200" baseline="0" dirty="0">
                <a:solidFill>
                  <a:schemeClr val="tx1"/>
                </a:solidFill>
                <a:latin typeface="+mn-lt"/>
                <a:ea typeface="+mn-ea"/>
                <a:cs typeface="+mn-cs"/>
              </a:rPr>
              <a:t> the needs of all of your customers, but particularly those with impairments.</a:t>
            </a:r>
            <a:endParaRPr lang="en-GB" sz="1200" kern="1200" dirty="0">
              <a:solidFill>
                <a:schemeClr val="tx1"/>
              </a:solidFill>
              <a:latin typeface="+mn-lt"/>
              <a:ea typeface="+mn-ea"/>
              <a:cs typeface="+mn-cs"/>
            </a:endParaRPr>
          </a:p>
          <a:p>
            <a:endParaRPr lang="en-GB" b="0" dirty="0"/>
          </a:p>
          <a:p>
            <a:r>
              <a:rPr lang="en-GB" dirty="0"/>
              <a:t>There are three main barriers faced by disabled people:</a:t>
            </a:r>
          </a:p>
          <a:p>
            <a:r>
              <a:rPr lang="en-GB" dirty="0"/>
              <a:t>Attitudinal</a:t>
            </a:r>
          </a:p>
          <a:p>
            <a:r>
              <a:rPr lang="en-GB" dirty="0"/>
              <a:t>Physical</a:t>
            </a:r>
          </a:p>
          <a:p>
            <a:r>
              <a:rPr lang="en-GB" dirty="0"/>
              <a:t>Communication</a:t>
            </a:r>
          </a:p>
          <a:p>
            <a:endParaRPr lang="en-GB" sz="1200" kern="1200" baseline="0" dirty="0">
              <a:solidFill>
                <a:schemeClr val="tx1"/>
              </a:solidFill>
              <a:latin typeface="+mn-lt"/>
              <a:ea typeface="+mn-ea"/>
              <a:cs typeface="+mn-cs"/>
            </a:endParaRPr>
          </a:p>
          <a:p>
            <a:r>
              <a:rPr lang="en-GB" sz="1200" kern="1200" baseline="0" dirty="0">
                <a:solidFill>
                  <a:schemeClr val="tx1"/>
                </a:solidFill>
                <a:latin typeface="+mn-lt"/>
                <a:ea typeface="+mn-ea"/>
                <a:cs typeface="+mn-cs"/>
              </a:rPr>
              <a:t>These barriers can prevent disabled people from gaining equal access to information, education, employment, public transport, housing and social/recreational opportunities. </a:t>
            </a:r>
            <a:endParaRPr lang="en-GB" dirty="0"/>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baseline="0" dirty="0">
              <a:solidFill>
                <a:schemeClr val="tx1"/>
              </a:solidFill>
              <a:latin typeface="+mn-lt"/>
              <a:ea typeface="+mn-ea"/>
              <a:cs typeface="+mn-cs"/>
            </a:endParaRPr>
          </a:p>
          <a:p>
            <a:endParaRPr lang="en-GB" dirty="0"/>
          </a:p>
          <a:p>
            <a:endParaRPr lang="en-GB" dirty="0"/>
          </a:p>
        </p:txBody>
      </p:sp>
      <p:sp>
        <p:nvSpPr>
          <p:cNvPr id="4" name="Slide Number Placeholder 3"/>
          <p:cNvSpPr>
            <a:spLocks noGrp="1"/>
          </p:cNvSpPr>
          <p:nvPr>
            <p:ph type="sldNum" sz="quarter" idx="10"/>
          </p:nvPr>
        </p:nvSpPr>
        <p:spPr/>
        <p:txBody>
          <a:bodyPr/>
          <a:lstStyle/>
          <a:p>
            <a:fld id="{BC7F6DDC-4017-4C36-80E4-DDABC382AED4}" type="slidenum">
              <a:rPr lang="en-GB" smtClean="0"/>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0">
              <a:buFont typeface="Arial" pitchFamily="34" charset="0"/>
              <a:buNone/>
            </a:pPr>
            <a:r>
              <a:rPr lang="en-GB" sz="1200" b="1" kern="1200" dirty="0">
                <a:solidFill>
                  <a:schemeClr val="tx1"/>
                </a:solidFill>
                <a:latin typeface="+mn-lt"/>
                <a:ea typeface="+mn-ea"/>
                <a:cs typeface="+mn-cs"/>
              </a:rPr>
              <a:t>Video Discussion Points: </a:t>
            </a:r>
          </a:p>
          <a:p>
            <a:pPr lvl="0">
              <a:buFont typeface="Arial" pitchFamily="34" charset="0"/>
              <a:buNone/>
            </a:pPr>
            <a:endParaRPr lang="en-GB" sz="1200" b="1" kern="1200" dirty="0">
              <a:solidFill>
                <a:schemeClr val="tx1"/>
              </a:solidFill>
              <a:latin typeface="+mn-lt"/>
              <a:ea typeface="+mn-ea"/>
              <a:cs typeface="+mn-cs"/>
            </a:endParaRPr>
          </a:p>
          <a:p>
            <a:pPr lvl="0">
              <a:buFont typeface="Arial" pitchFamily="34" charset="0"/>
              <a:buChar char="•"/>
            </a:pPr>
            <a:r>
              <a:rPr lang="en-GB" sz="1200" kern="1200" dirty="0">
                <a:solidFill>
                  <a:schemeClr val="tx1"/>
                </a:solidFill>
                <a:latin typeface="+mn-lt"/>
                <a:ea typeface="+mn-ea"/>
                <a:cs typeface="+mn-cs"/>
              </a:rPr>
              <a:t> What experience do you have with disabled people? </a:t>
            </a:r>
          </a:p>
          <a:p>
            <a:pPr lvl="0">
              <a:buFont typeface="Arial" pitchFamily="34" charset="0"/>
              <a:buChar char="•"/>
            </a:pPr>
            <a:r>
              <a:rPr lang="en-GB" sz="1200" kern="1200" dirty="0">
                <a:solidFill>
                  <a:schemeClr val="tx1"/>
                </a:solidFill>
                <a:latin typeface="+mn-lt"/>
                <a:ea typeface="+mn-ea"/>
                <a:cs typeface="+mn-cs"/>
              </a:rPr>
              <a:t> Do you currently transport disabled passengers? </a:t>
            </a:r>
          </a:p>
          <a:p>
            <a:pPr lvl="0">
              <a:buFont typeface="Arial" pitchFamily="34" charset="0"/>
              <a:buChar char="•"/>
            </a:pPr>
            <a:r>
              <a:rPr lang="en-GB" sz="1200" kern="1200" dirty="0">
                <a:solidFill>
                  <a:schemeClr val="tx1"/>
                </a:solidFill>
                <a:latin typeface="+mn-lt"/>
                <a:ea typeface="+mn-ea"/>
                <a:cs typeface="+mn-cs"/>
              </a:rPr>
              <a:t> What are your experiences of transporting disabled people from one place to another?</a:t>
            </a:r>
          </a:p>
          <a:p>
            <a:pPr lvl="0">
              <a:buFont typeface="Arial" pitchFamily="34" charset="0"/>
              <a:buChar char="•"/>
            </a:pPr>
            <a:r>
              <a:rPr lang="en-GB" sz="1200" kern="1200" dirty="0">
                <a:solidFill>
                  <a:schemeClr val="tx1"/>
                </a:solidFill>
                <a:latin typeface="+mn-lt"/>
                <a:ea typeface="+mn-ea"/>
                <a:cs typeface="+mn-cs"/>
              </a:rPr>
              <a:t> Not every impairment is obvious, do you have any experience of hidden impairments?</a:t>
            </a:r>
          </a:p>
          <a:p>
            <a:endParaRPr lang="en-GB" dirty="0"/>
          </a:p>
        </p:txBody>
      </p:sp>
      <p:sp>
        <p:nvSpPr>
          <p:cNvPr id="4" name="Slide Number Placeholder 3"/>
          <p:cNvSpPr>
            <a:spLocks noGrp="1"/>
          </p:cNvSpPr>
          <p:nvPr>
            <p:ph type="sldNum" sz="quarter" idx="10"/>
          </p:nvPr>
        </p:nvSpPr>
        <p:spPr/>
        <p:txBody>
          <a:bodyPr/>
          <a:lstStyle/>
          <a:p>
            <a:fld id="{BC7F6DDC-4017-4C36-80E4-DDABC382AED4}" type="slidenum">
              <a:rPr lang="en-GB" smtClean="0"/>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a:solidFill>
                  <a:schemeClr val="tx1"/>
                </a:solidFill>
                <a:latin typeface="+mn-lt"/>
                <a:ea typeface="+mn-ea"/>
                <a:cs typeface="+mn-cs"/>
              </a:rPr>
              <a:t>It is important to treat all customers the same. </a:t>
            </a:r>
          </a:p>
          <a:p>
            <a:br>
              <a:rPr lang="en-GB" sz="1200" kern="1200" dirty="0">
                <a:solidFill>
                  <a:schemeClr val="tx1"/>
                </a:solidFill>
                <a:latin typeface="+mn-lt"/>
                <a:ea typeface="+mn-ea"/>
                <a:cs typeface="+mn-cs"/>
              </a:rPr>
            </a:br>
            <a:r>
              <a:rPr lang="en-GB" sz="1200" kern="1200" dirty="0">
                <a:solidFill>
                  <a:schemeClr val="tx1"/>
                </a:solidFill>
                <a:latin typeface="+mn-lt"/>
                <a:ea typeface="+mn-ea"/>
                <a:cs typeface="+mn-cs"/>
              </a:rPr>
              <a:t>Disability discrimination occurs when a transport provider:</a:t>
            </a:r>
          </a:p>
          <a:p>
            <a:pPr lvl="0">
              <a:buFont typeface="Arial" pitchFamily="34" charset="0"/>
              <a:buChar char="•"/>
            </a:pPr>
            <a:r>
              <a:rPr lang="en-GB" sz="1200" kern="1200" dirty="0">
                <a:solidFill>
                  <a:schemeClr val="tx1"/>
                </a:solidFill>
                <a:latin typeface="+mn-lt"/>
                <a:ea typeface="+mn-ea"/>
                <a:cs typeface="+mn-cs"/>
              </a:rPr>
              <a:t> Treats disabled people less favourably; or,</a:t>
            </a:r>
          </a:p>
          <a:p>
            <a:pPr lvl="0">
              <a:buFont typeface="Arial" pitchFamily="34" charset="0"/>
              <a:buChar char="•"/>
            </a:pPr>
            <a:r>
              <a:rPr lang="en-GB" sz="1200" kern="1200" dirty="0">
                <a:solidFill>
                  <a:schemeClr val="tx1"/>
                </a:solidFill>
                <a:latin typeface="+mn-lt"/>
                <a:ea typeface="+mn-ea"/>
                <a:cs typeface="+mn-cs"/>
              </a:rPr>
              <a:t> Fails to make reasonable adjustments to the way they provide their service</a:t>
            </a:r>
          </a:p>
          <a:p>
            <a:pPr lvl="0">
              <a:buFont typeface="Arial" pitchFamily="34" charset="0"/>
              <a:buNone/>
            </a:pPr>
            <a:endParaRPr lang="en-GB" sz="1200" kern="1200" dirty="0">
              <a:solidFill>
                <a:schemeClr val="tx1"/>
              </a:solidFill>
              <a:latin typeface="+mn-lt"/>
              <a:ea typeface="+mn-ea"/>
              <a:cs typeface="+mn-cs"/>
            </a:endParaRPr>
          </a:p>
          <a:p>
            <a:r>
              <a:rPr lang="en-GB" sz="1200" kern="1200" dirty="0">
                <a:solidFill>
                  <a:schemeClr val="tx1"/>
                </a:solidFill>
                <a:latin typeface="+mn-lt"/>
                <a:ea typeface="+mn-ea"/>
                <a:cs typeface="+mn-cs"/>
              </a:rPr>
              <a:t>Being proactive in addressing the needs of your passengers will help to ensure that their requirements are met.  </a:t>
            </a:r>
          </a:p>
          <a:p>
            <a:endParaRPr lang="en-GB" sz="1200" kern="1200" dirty="0">
              <a:solidFill>
                <a:schemeClr val="tx1"/>
              </a:solidFill>
              <a:latin typeface="+mn-lt"/>
              <a:ea typeface="+mn-ea"/>
              <a:cs typeface="+mn-cs"/>
            </a:endParaRPr>
          </a:p>
          <a:p>
            <a:r>
              <a:rPr lang="en-GB" sz="1200" kern="1200" dirty="0">
                <a:solidFill>
                  <a:schemeClr val="tx1"/>
                </a:solidFill>
                <a:latin typeface="+mn-lt"/>
                <a:ea typeface="+mn-ea"/>
                <a:cs typeface="+mn-cs"/>
              </a:rPr>
              <a:t>Open communication means that you can establish a relationship and be able to provide any extra assistance a passenger may need from you. </a:t>
            </a:r>
          </a:p>
          <a:p>
            <a:r>
              <a:rPr lang="en-GB" sz="1200" kern="1200" dirty="0">
                <a:solidFill>
                  <a:schemeClr val="tx1"/>
                </a:solidFill>
                <a:latin typeface="+mn-lt"/>
                <a:ea typeface="+mn-ea"/>
                <a:cs typeface="+mn-cs"/>
              </a:rPr>
              <a:t>Being considerate, by communicating with your passengers and addressing their needs will help to improve their experience as a customer. </a:t>
            </a:r>
          </a:p>
          <a:p>
            <a:endParaRPr lang="en-GB" dirty="0"/>
          </a:p>
        </p:txBody>
      </p:sp>
      <p:sp>
        <p:nvSpPr>
          <p:cNvPr id="4" name="Slide Number Placeholder 3"/>
          <p:cNvSpPr>
            <a:spLocks noGrp="1"/>
          </p:cNvSpPr>
          <p:nvPr>
            <p:ph type="sldNum" sz="quarter" idx="10"/>
          </p:nvPr>
        </p:nvSpPr>
        <p:spPr/>
        <p:txBody>
          <a:bodyPr/>
          <a:lstStyle/>
          <a:p>
            <a:fld id="{BC7F6DDC-4017-4C36-80E4-DDABC382AED4}" type="slidenum">
              <a:rPr lang="en-GB" smtClean="0"/>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fontAlgn="base" hangingPunct="0"/>
            <a:r>
              <a:rPr lang="en-GB" sz="1200" b="1" kern="1200" dirty="0">
                <a:solidFill>
                  <a:schemeClr val="tx1"/>
                </a:solidFill>
                <a:latin typeface="+mn-lt"/>
                <a:ea typeface="+mn-ea"/>
                <a:cs typeface="+mn-cs"/>
              </a:rPr>
              <a:t>Video Discussion Points:</a:t>
            </a:r>
          </a:p>
          <a:p>
            <a:pPr fontAlgn="base" hangingPunct="0"/>
            <a:endParaRPr lang="en-GB" sz="1200" kern="1200" dirty="0">
              <a:solidFill>
                <a:schemeClr val="tx1"/>
              </a:solidFill>
              <a:latin typeface="+mn-lt"/>
              <a:ea typeface="+mn-ea"/>
              <a:cs typeface="+mn-cs"/>
            </a:endParaRPr>
          </a:p>
          <a:p>
            <a:pPr lvl="0" fontAlgn="base" hangingPunct="0">
              <a:buFont typeface="Arial" pitchFamily="34" charset="0"/>
              <a:buChar char="•"/>
            </a:pPr>
            <a:r>
              <a:rPr lang="en-GB" sz="1200" kern="1200" dirty="0">
                <a:solidFill>
                  <a:schemeClr val="tx1"/>
                </a:solidFill>
                <a:latin typeface="+mn-lt"/>
                <a:ea typeface="+mn-ea"/>
                <a:cs typeface="+mn-cs"/>
              </a:rPr>
              <a:t> What current practices do you employ in assisting people?</a:t>
            </a:r>
          </a:p>
          <a:p>
            <a:pPr lvl="0" fontAlgn="base" hangingPunct="0">
              <a:buFont typeface="Arial" pitchFamily="34" charset="0"/>
              <a:buChar char="•"/>
            </a:pPr>
            <a:r>
              <a:rPr lang="en-GB" sz="1200" kern="1200" dirty="0">
                <a:solidFill>
                  <a:schemeClr val="tx1"/>
                </a:solidFill>
                <a:latin typeface="+mn-lt"/>
                <a:ea typeface="+mn-ea"/>
                <a:cs typeface="+mn-cs"/>
              </a:rPr>
              <a:t> Those in wheelchairs can find it difficult to give directions due to their position in the vehicle,</a:t>
            </a:r>
            <a:r>
              <a:rPr lang="en-GB" sz="1200" kern="1200" baseline="0" dirty="0">
                <a:solidFill>
                  <a:schemeClr val="tx1"/>
                </a:solidFill>
                <a:latin typeface="+mn-lt"/>
                <a:ea typeface="+mn-ea"/>
                <a:cs typeface="+mn-cs"/>
              </a:rPr>
              <a:t> what could you do to overcome this?</a:t>
            </a:r>
            <a:endParaRPr lang="en-GB" sz="1200" kern="1200" dirty="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BC7F6DDC-4017-4C36-80E4-DDABC382AED4}" type="slidenum">
              <a:rPr lang="en-GB" smtClean="0"/>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fontAlgn="base"/>
            <a:endParaRPr lang="en-GB" sz="1200" kern="1200" dirty="0">
              <a:solidFill>
                <a:schemeClr val="tx1"/>
              </a:solidFill>
              <a:latin typeface="+mn-lt"/>
              <a:ea typeface="+mn-ea"/>
              <a:cs typeface="+mn-cs"/>
            </a:endParaRPr>
          </a:p>
          <a:p>
            <a:pPr marL="0" marR="0" indent="0" algn="l" defTabSz="914400" rtl="0" eaLnBrk="1" fontAlgn="base"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Attitudinal barriers is a term used to describe the difficulties or challenges experienced by a person with disabilities that result from misunderstanding, confusion or ignoring the disability.</a:t>
            </a:r>
          </a:p>
          <a:p>
            <a:pPr marL="0" marR="0" indent="0" algn="l" defTabSz="914400" rtl="0" eaLnBrk="1" fontAlgn="base" latinLnBrk="0" hangingPunct="1">
              <a:lnSpc>
                <a:spcPct val="100000"/>
              </a:lnSpc>
              <a:spcBef>
                <a:spcPts val="0"/>
              </a:spcBef>
              <a:spcAft>
                <a:spcPts val="0"/>
              </a:spcAft>
              <a:buClrTx/>
              <a:buSzTx/>
              <a:buFontTx/>
              <a:buNone/>
              <a:tabLst/>
              <a:defRPr/>
            </a:pPr>
            <a:endParaRPr lang="en-US" sz="1200" kern="1200" dirty="0">
              <a:solidFill>
                <a:schemeClr val="tx1"/>
              </a:solidFill>
              <a:latin typeface="+mn-lt"/>
              <a:ea typeface="+mn-ea"/>
              <a:cs typeface="+mn-cs"/>
            </a:endParaRPr>
          </a:p>
          <a:p>
            <a:pPr marL="0" marR="0" indent="0" algn="l" defTabSz="914400" rtl="0" eaLnBrk="1" fontAlgn="base"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The attitude of the taxi driver is extremely</a:t>
            </a:r>
            <a:r>
              <a:rPr lang="en-US" sz="1200" kern="1200" baseline="0" dirty="0">
                <a:solidFill>
                  <a:schemeClr val="tx1"/>
                </a:solidFill>
                <a:latin typeface="+mn-lt"/>
                <a:ea typeface="+mn-ea"/>
                <a:cs typeface="+mn-cs"/>
              </a:rPr>
              <a:t> important for establishing a good relationship and promoting open communication.  This will encourage the passenger to interact with the driver and inform them of any additional assistance needs they may have; making for a better journey all around.</a:t>
            </a:r>
            <a:endParaRPr lang="en-GB" sz="1200" kern="1200" dirty="0">
              <a:solidFill>
                <a:schemeClr val="tx1"/>
              </a:solidFill>
              <a:latin typeface="+mn-lt"/>
              <a:ea typeface="+mn-ea"/>
              <a:cs typeface="+mn-cs"/>
            </a:endParaRPr>
          </a:p>
          <a:p>
            <a:pPr fontAlgn="base"/>
            <a:endParaRPr lang="en-GB"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BC7F6DDC-4017-4C36-80E4-DDABC382AED4}" type="slidenum">
              <a:rPr lang="en-GB" smtClean="0"/>
              <a:pPr/>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tx1"/>
                </a:solidFill>
                <a:latin typeface="+mn-lt"/>
                <a:ea typeface="+mn-ea"/>
                <a:cs typeface="+mn-cs"/>
              </a:rPr>
              <a:t>Video Discussion Points: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kern="1200" dirty="0">
              <a:solidFill>
                <a:schemeClr val="tx1"/>
              </a:solidFill>
              <a:latin typeface="+mn-lt"/>
              <a:ea typeface="+mn-ea"/>
              <a:cs typeface="+mn-cs"/>
            </a:endParaRPr>
          </a:p>
          <a:p>
            <a:pPr lvl="0">
              <a:buFont typeface="Arial" pitchFamily="34" charset="0"/>
              <a:buChar char="•"/>
            </a:pPr>
            <a:r>
              <a:rPr lang="en-GB" sz="1200" kern="1200" dirty="0">
                <a:solidFill>
                  <a:schemeClr val="tx1"/>
                </a:solidFill>
                <a:latin typeface="+mn-lt"/>
                <a:ea typeface="+mn-ea"/>
                <a:cs typeface="+mn-cs"/>
              </a:rPr>
              <a:t> How do you think attitude can affect the relationship between a disabled passenger and their taxi driver?</a:t>
            </a:r>
          </a:p>
          <a:p>
            <a:pPr lvl="0">
              <a:buFont typeface="Arial" pitchFamily="34" charset="0"/>
              <a:buChar char="•"/>
            </a:pPr>
            <a:r>
              <a:rPr lang="en-GB" sz="1200" kern="1200" dirty="0">
                <a:solidFill>
                  <a:schemeClr val="tx1"/>
                </a:solidFill>
                <a:latin typeface="+mn-lt"/>
                <a:ea typeface="+mn-ea"/>
                <a:cs typeface="+mn-cs"/>
              </a:rPr>
              <a:t> What can you do to overcome any issues relating to attitudes?</a:t>
            </a:r>
          </a:p>
          <a:p>
            <a:endParaRPr lang="en-GB" dirty="0"/>
          </a:p>
        </p:txBody>
      </p:sp>
      <p:sp>
        <p:nvSpPr>
          <p:cNvPr id="4" name="Slide Number Placeholder 3"/>
          <p:cNvSpPr>
            <a:spLocks noGrp="1"/>
          </p:cNvSpPr>
          <p:nvPr>
            <p:ph type="sldNum" sz="quarter" idx="10"/>
          </p:nvPr>
        </p:nvSpPr>
        <p:spPr/>
        <p:txBody>
          <a:bodyPr/>
          <a:lstStyle/>
          <a:p>
            <a:fld id="{BC7F6DDC-4017-4C36-80E4-DDABC382AED4}" type="slidenum">
              <a:rPr lang="en-GB" smtClean="0"/>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1315F12-27E6-41A8-995D-ADDE76D590F5}" type="datetime1">
              <a:rPr lang="en-US" smtClean="0"/>
              <a:pPr/>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B2433EB-1C0B-4A69-9D7C-4AD92F75B01A}" type="datetime1">
              <a:rPr lang="en-US" smtClean="0"/>
              <a:pPr/>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D30D0A-2118-43DB-8FB7-EC6C99DBBC33}" type="datetime1">
              <a:rPr lang="en-US" smtClean="0"/>
              <a:pPr/>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EBD227-637F-49A0-AC55-3FE46BC87F47}" type="datetime1">
              <a:rPr lang="en-US" smtClean="0"/>
              <a:pPr/>
              <a:t>12/14/2021</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descr="C:\Users\1422681.NIGOV\AppData\Local\Microsoft\Windows\Temporary Internet Files\Content.Outlook\S0SF0IT8\DVA CMYK.jpg"/>
          <p:cNvPicPr>
            <a:picLocks noChangeAspect="1" noChangeArrowheads="1"/>
          </p:cNvPicPr>
          <p:nvPr userDrawn="1"/>
        </p:nvPicPr>
        <p:blipFill>
          <a:blip r:embed="rId2" cstate="print"/>
          <a:srcRect/>
          <a:stretch>
            <a:fillRect/>
          </a:stretch>
        </p:blipFill>
        <p:spPr bwMode="auto">
          <a:xfrm>
            <a:off x="457200" y="5865926"/>
            <a:ext cx="2892552" cy="859536"/>
          </a:xfrm>
          <a:prstGeom prst="rect">
            <a:avLst/>
          </a:prstGeom>
          <a:noFill/>
        </p:spPr>
      </p:pic>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02CB93-7418-4BCB-972A-7AD0AA5D9BCA}" type="datetime1">
              <a:rPr lang="en-US" smtClean="0"/>
              <a:pPr/>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F676F1B-8D4B-4442-A2F9-AD5A72ABA088}" type="datetime1">
              <a:rPr lang="en-US" smtClean="0"/>
              <a:pPr/>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BC8C0BA-1066-4EA2-BA6B-CD1BF9873A90}" type="datetime1">
              <a:rPr lang="en-US" smtClean="0"/>
              <a:pPr/>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395CF25-1432-427B-BABD-37F121FE980E}" type="datetime1">
              <a:rPr lang="en-US" smtClean="0"/>
              <a:pPr/>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770D14-A907-4ADB-94B7-F500A9B4B8FA}" type="datetime1">
              <a:rPr lang="en-US" smtClean="0"/>
              <a:pPr/>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50298F6-047F-4C98-8515-A36632C64B35}" type="datetime1">
              <a:rPr lang="en-US" smtClean="0"/>
              <a:pPr/>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DB89025-4835-42E8-AB7F-F5274BE448B6}" type="datetime1">
              <a:rPr lang="en-US" smtClean="0"/>
              <a:pPr/>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5943600"/>
            <a:ext cx="2590800" cy="777875"/>
          </a:xfrm>
          <a:prstGeom prst="rect">
            <a:avLst/>
          </a:prstGeom>
        </p:spPr>
        <p:txBody>
          <a:bodyPr vert="horz" lIns="91440" tIns="45720" rIns="91440" bIns="45720" rtlCol="0" anchor="ctr"/>
          <a:lstStyle>
            <a:lvl1pPr algn="l">
              <a:defRPr sz="1200">
                <a:solidFill>
                  <a:schemeClr val="tx1">
                    <a:tint val="75000"/>
                  </a:schemeClr>
                </a:solidFill>
              </a:defRPr>
            </a:lvl1pPr>
          </a:lstStyle>
          <a:p>
            <a:fld id="{53B83C88-AA09-4144-AA71-A54FD282F653}" type="datetime1">
              <a:rPr lang="en-US" smtClean="0"/>
              <a:pPr/>
              <a:t>12/14/2021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pic>
        <p:nvPicPr>
          <p:cNvPr id="1026" name="Picture 2" descr="C:\Users\0632100\Desktop\TAXI DRIVER CPC.jpg"/>
          <p:cNvPicPr>
            <a:picLocks noChangeAspect="1" noChangeArrowheads="1"/>
          </p:cNvPicPr>
          <p:nvPr userDrawn="1"/>
        </p:nvPicPr>
        <p:blipFill>
          <a:blip r:embed="rId13" cstate="print"/>
          <a:srcRect/>
          <a:stretch>
            <a:fillRect/>
          </a:stretch>
        </p:blipFill>
        <p:spPr bwMode="auto">
          <a:xfrm>
            <a:off x="6553200" y="6172200"/>
            <a:ext cx="2322513" cy="584086"/>
          </a:xfrm>
          <a:prstGeom prst="rect">
            <a:avLst/>
          </a:prstGeom>
          <a:noFill/>
        </p:spPr>
      </p:pic>
      <p:pic>
        <p:nvPicPr>
          <p:cNvPr id="8" name="Picture 2" descr="C:\Users\1422681.NIGOV\AppData\Local\Microsoft\Windows\Temporary Internet Files\Content.Outlook\S0SF0IT8\DVA CMYK.jpg"/>
          <p:cNvPicPr>
            <a:picLocks noChangeAspect="1" noChangeArrowheads="1"/>
          </p:cNvPicPr>
          <p:nvPr userDrawn="1"/>
        </p:nvPicPr>
        <p:blipFill>
          <a:blip r:embed="rId14" cstate="print"/>
          <a:srcRect/>
          <a:stretch>
            <a:fillRect/>
          </a:stretch>
        </p:blipFill>
        <p:spPr bwMode="auto">
          <a:xfrm>
            <a:off x="463850" y="6005746"/>
            <a:ext cx="2590800" cy="707136"/>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ideo" Target="https://www.youtube.com/embed/6jxI8D-VaKo" TargetMode="Externa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ideo" Target="https://www.youtube.com/embed/GTLWtVvVmQg" TargetMode="Externa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ideo" Target="https://www.youtube.com/embed/TyiCVTfROT8" TargetMode="Externa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ideo" Target="https://www.youtube.com/embed/keOavLAKKx8" TargetMode="Externa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video" Target="https://www.youtube.com/embed/zcV0jbdnVHw" TargetMode="Externa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gif"/><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ideo" Target="https://www.youtube.com/embed/uHjvl5-xrrU" TargetMode="Externa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ideo" Target="https://www.youtube.com/embed/8rGlJJSnp3o" TargetMode="Externa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ideo" Target="https://www.youtube.com/embed/y6Y4SQ3Htd4" TargetMode="Externa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1"/>
            <a:ext cx="8229600" cy="914399"/>
          </a:xfrm>
        </p:spPr>
        <p:txBody>
          <a:bodyPr anchor="ctr"/>
          <a:lstStyle/>
          <a:p>
            <a:pPr algn="ctr">
              <a:buNone/>
            </a:pPr>
            <a:r>
              <a:rPr lang="en-GB" b="1" dirty="0"/>
              <a:t>Making your Taxi Service Inclusive</a:t>
            </a:r>
          </a:p>
        </p:txBody>
      </p:sp>
      <p:pic>
        <p:nvPicPr>
          <p:cNvPr id="2" name="6jxI8D-VaKo"/>
          <p:cNvPicPr>
            <a:picLocks noRot="1" noChangeAspect="1"/>
          </p:cNvPicPr>
          <p:nvPr>
            <a:videoFile r:link="rId1"/>
          </p:nvPr>
        </p:nvPicPr>
        <p:blipFill>
          <a:blip r:embed="rId4"/>
          <a:stretch>
            <a:fillRect/>
          </a:stretch>
        </p:blipFill>
        <p:spPr>
          <a:xfrm>
            <a:off x="685800" y="1295400"/>
            <a:ext cx="7997952" cy="4498848"/>
          </a:xfrm>
          <a:prstGeom prst="rect">
            <a:avLst/>
          </a:prstGeom>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Attitudinal Barriers: Tips</a:t>
            </a:r>
          </a:p>
        </p:txBody>
      </p:sp>
      <p:sp>
        <p:nvSpPr>
          <p:cNvPr id="5" name="Content Placeholder 2"/>
          <p:cNvSpPr>
            <a:spLocks noGrp="1"/>
          </p:cNvSpPr>
          <p:nvPr>
            <p:ph idx="1"/>
          </p:nvPr>
        </p:nvSpPr>
        <p:spPr>
          <a:xfrm>
            <a:off x="457200" y="1600201"/>
            <a:ext cx="8229600" cy="4191000"/>
          </a:xfrm>
        </p:spPr>
        <p:txBody>
          <a:bodyPr>
            <a:normAutofit/>
          </a:bodyPr>
          <a:lstStyle/>
          <a:p>
            <a:pPr marL="0" indent="0">
              <a:buNone/>
            </a:pPr>
            <a:r>
              <a:rPr lang="en-GB" dirty="0"/>
              <a:t>Tips for drivers:</a:t>
            </a:r>
          </a:p>
          <a:p>
            <a:r>
              <a:rPr lang="en-GB" dirty="0"/>
              <a:t>Be confident</a:t>
            </a:r>
          </a:p>
          <a:p>
            <a:r>
              <a:rPr lang="en-GB" dirty="0"/>
              <a:t>Offer assistance but don’t assume all passengers will want or need this</a:t>
            </a:r>
          </a:p>
          <a:p>
            <a:r>
              <a:rPr lang="en-GB" dirty="0"/>
              <a:t>Be patient allowing extra time for journeys</a:t>
            </a:r>
          </a:p>
          <a:p>
            <a:r>
              <a:rPr lang="en-GB" dirty="0"/>
              <a:t>Remember be guided by the passenger – if in doubt ask!</a:t>
            </a:r>
          </a:p>
          <a:p>
            <a:pPr marL="0" indent="0">
              <a:buNone/>
            </a:pPr>
            <a:endParaRPr lang="en-GB"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Physical Barriers</a:t>
            </a:r>
          </a:p>
        </p:txBody>
      </p:sp>
      <p:sp>
        <p:nvSpPr>
          <p:cNvPr id="3" name="Content Placeholder 2"/>
          <p:cNvSpPr>
            <a:spLocks noGrp="1"/>
          </p:cNvSpPr>
          <p:nvPr>
            <p:ph idx="1"/>
          </p:nvPr>
        </p:nvSpPr>
        <p:spPr>
          <a:xfrm>
            <a:off x="457200" y="1752600"/>
            <a:ext cx="8229600" cy="4144963"/>
          </a:xfrm>
        </p:spPr>
        <p:txBody>
          <a:bodyPr>
            <a:normAutofit lnSpcReduction="10000"/>
          </a:bodyPr>
          <a:lstStyle/>
          <a:p>
            <a:r>
              <a:rPr lang="en-GB" dirty="0"/>
              <a:t>The design of taxis and the wider environment can present physical barriers for disabled people</a:t>
            </a:r>
          </a:p>
          <a:p>
            <a:r>
              <a:rPr lang="en-GB" dirty="0"/>
              <a:t>It is important drivers know how to use any equipment that can aid access – </a:t>
            </a:r>
            <a:r>
              <a:rPr lang="en-GB" dirty="0" err="1"/>
              <a:t>eg</a:t>
            </a:r>
            <a:r>
              <a:rPr lang="en-GB" dirty="0"/>
              <a:t>. ramps, steps, tie downs etc.</a:t>
            </a:r>
          </a:p>
          <a:p>
            <a:r>
              <a:rPr lang="en-GB" dirty="0"/>
              <a:t>Offering appropriate assistance can help reduce physical barriers</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Physical Barriers</a:t>
            </a:r>
          </a:p>
        </p:txBody>
      </p:sp>
      <p:pic>
        <p:nvPicPr>
          <p:cNvPr id="5" name="GTLWtVvVmQg"/>
          <p:cNvPicPr>
            <a:picLocks noGrp="1" noRot="1" noChangeAspect="1"/>
          </p:cNvPicPr>
          <p:nvPr>
            <p:ph idx="1"/>
            <a:videoFile r:link="rId1"/>
          </p:nvPr>
        </p:nvPicPr>
        <p:blipFill>
          <a:blip r:embed="rId4"/>
          <a:stretch>
            <a:fillRect/>
          </a:stretch>
        </p:blipFill>
        <p:spPr>
          <a:xfrm>
            <a:off x="609600" y="1292352"/>
            <a:ext cx="7997952" cy="4498848"/>
          </a:xfrm>
          <a:prstGeom prst="rect">
            <a:avLst/>
          </a:prstGeom>
        </p:spPr>
      </p:pic>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r>
              <a:rPr lang="en-GB" dirty="0"/>
              <a:t>Physical Barriers: Tips</a:t>
            </a:r>
          </a:p>
        </p:txBody>
      </p:sp>
      <p:sp>
        <p:nvSpPr>
          <p:cNvPr id="6" name="Content Placeholder 2"/>
          <p:cNvSpPr>
            <a:spLocks noGrp="1"/>
          </p:cNvSpPr>
          <p:nvPr>
            <p:ph idx="1"/>
          </p:nvPr>
        </p:nvSpPr>
        <p:spPr>
          <a:xfrm>
            <a:off x="457200" y="1447800"/>
            <a:ext cx="8229600" cy="4525963"/>
          </a:xfrm>
        </p:spPr>
        <p:txBody>
          <a:bodyPr>
            <a:normAutofit lnSpcReduction="10000"/>
          </a:bodyPr>
          <a:lstStyle/>
          <a:p>
            <a:endParaRPr lang="en-GB" sz="900" dirty="0"/>
          </a:p>
          <a:p>
            <a:pPr marL="0" indent="0">
              <a:buNone/>
            </a:pPr>
            <a:r>
              <a:rPr lang="en-GB" dirty="0"/>
              <a:t>Tips for drivers:</a:t>
            </a:r>
          </a:p>
          <a:p>
            <a:r>
              <a:rPr lang="en-GB" dirty="0"/>
              <a:t>Different passengers require different vehicles</a:t>
            </a:r>
          </a:p>
          <a:p>
            <a:r>
              <a:rPr lang="en-GB" dirty="0"/>
              <a:t>Safety is important - know how to use any equipment properly</a:t>
            </a:r>
          </a:p>
          <a:p>
            <a:r>
              <a:rPr lang="en-GB" dirty="0"/>
              <a:t>Be prepared to provide assistance to and from and in and out of your vehicle</a:t>
            </a:r>
          </a:p>
          <a:p>
            <a:r>
              <a:rPr lang="en-GB" dirty="0"/>
              <a:t>Warn passengers about any potential hazards during a journey</a:t>
            </a:r>
          </a:p>
          <a:p>
            <a:pPr marL="0" indent="0">
              <a:buNone/>
            </a:pPr>
            <a:endParaRPr lang="en-GB"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Communication Barriers</a:t>
            </a:r>
          </a:p>
        </p:txBody>
      </p:sp>
      <p:sp>
        <p:nvSpPr>
          <p:cNvPr id="4" name="Content Placeholder 2"/>
          <p:cNvSpPr>
            <a:spLocks noGrp="1"/>
          </p:cNvSpPr>
          <p:nvPr>
            <p:ph idx="1"/>
          </p:nvPr>
        </p:nvSpPr>
        <p:spPr/>
        <p:txBody>
          <a:bodyPr>
            <a:normAutofit fontScale="92500" lnSpcReduction="20000"/>
          </a:bodyPr>
          <a:lstStyle/>
          <a:p>
            <a:r>
              <a:rPr lang="en-GB" dirty="0"/>
              <a:t>Poor communication can be a barrier</a:t>
            </a:r>
          </a:p>
          <a:p>
            <a:endParaRPr lang="en-GB" dirty="0"/>
          </a:p>
          <a:p>
            <a:r>
              <a:rPr lang="en-GB" dirty="0"/>
              <a:t>It is important to talk to and be guided by your passengers</a:t>
            </a:r>
          </a:p>
          <a:p>
            <a:endParaRPr lang="en-GB" dirty="0"/>
          </a:p>
          <a:p>
            <a:r>
              <a:rPr lang="en-GB" dirty="0"/>
              <a:t>Sometimes drivers need to have patience to understand what some passengers require</a:t>
            </a:r>
          </a:p>
          <a:p>
            <a:endParaRPr lang="en-GB" dirty="0"/>
          </a:p>
          <a:p>
            <a:r>
              <a:rPr lang="en-GB" dirty="0"/>
              <a:t>It is important that information given by passengers when booking is passed to the driver</a:t>
            </a:r>
          </a:p>
          <a:p>
            <a:endParaRPr lang="en-GB" dirty="0">
              <a:solidFill>
                <a:srgbClr val="FF0000"/>
              </a:solidFill>
            </a:endParaRPr>
          </a:p>
          <a:p>
            <a:endParaRPr lang="en-GB" dirty="0"/>
          </a:p>
          <a:p>
            <a:endParaRPr lang="en-GB" dirty="0"/>
          </a:p>
          <a:p>
            <a:endParaRPr lang="en-GB" dirty="0"/>
          </a:p>
          <a:p>
            <a:endParaRPr lang="en-GB" dirty="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Communication Barriers</a:t>
            </a:r>
          </a:p>
        </p:txBody>
      </p:sp>
      <p:pic>
        <p:nvPicPr>
          <p:cNvPr id="5" name="TyiCVTfROT8"/>
          <p:cNvPicPr>
            <a:picLocks noGrp="1" noRot="1" noChangeAspect="1"/>
          </p:cNvPicPr>
          <p:nvPr>
            <p:ph idx="1"/>
            <a:videoFile r:link="rId1"/>
          </p:nvPr>
        </p:nvPicPr>
        <p:blipFill>
          <a:blip r:embed="rId4"/>
          <a:stretch>
            <a:fillRect/>
          </a:stretch>
        </p:blipFill>
        <p:spPr>
          <a:xfrm>
            <a:off x="612648" y="1219200"/>
            <a:ext cx="7997952" cy="4498848"/>
          </a:xfrm>
          <a:prstGeom prst="rect">
            <a:avLst/>
          </a:prstGeom>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Communication Barriers: Tips</a:t>
            </a:r>
          </a:p>
        </p:txBody>
      </p:sp>
      <p:sp>
        <p:nvSpPr>
          <p:cNvPr id="6" name="Content Placeholder 2"/>
          <p:cNvSpPr>
            <a:spLocks noGrp="1"/>
          </p:cNvSpPr>
          <p:nvPr>
            <p:ph idx="1"/>
          </p:nvPr>
        </p:nvSpPr>
        <p:spPr>
          <a:xfrm>
            <a:off x="457200" y="1600201"/>
            <a:ext cx="8229600" cy="4267200"/>
          </a:xfrm>
        </p:spPr>
        <p:txBody>
          <a:bodyPr>
            <a:normAutofit fontScale="92500" lnSpcReduction="10000"/>
          </a:bodyPr>
          <a:lstStyle/>
          <a:p>
            <a:pPr marL="0" indent="0">
              <a:buNone/>
            </a:pPr>
            <a:r>
              <a:rPr lang="en-GB" dirty="0"/>
              <a:t>Tips for drivers:</a:t>
            </a:r>
          </a:p>
          <a:p>
            <a:r>
              <a:rPr lang="en-GB" dirty="0"/>
              <a:t>Talk to and be guided by your passenger throughout the journey</a:t>
            </a:r>
          </a:p>
          <a:p>
            <a:r>
              <a:rPr lang="en-GB" dirty="0"/>
              <a:t>If your passenger has difficulty communicating be patient – carrying a pen and paper might help</a:t>
            </a:r>
          </a:p>
          <a:p>
            <a:r>
              <a:rPr lang="en-GB" dirty="0"/>
              <a:t>Shouting at a passenger with hearing loss will not help communication</a:t>
            </a:r>
          </a:p>
          <a:p>
            <a:r>
              <a:rPr lang="en-GB" dirty="0"/>
              <a:t>Keep your passenger informed of any issues during the journey</a:t>
            </a:r>
          </a:p>
          <a:p>
            <a:endParaRPr lang="en-GB" dirty="0"/>
          </a:p>
          <a:p>
            <a:endParaRPr lang="en-GB" dirty="0"/>
          </a:p>
          <a:p>
            <a:endParaRPr lang="en-GB" dirty="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Feedback from Passengers</a:t>
            </a:r>
          </a:p>
        </p:txBody>
      </p:sp>
      <p:sp>
        <p:nvSpPr>
          <p:cNvPr id="3" name="Content Placeholder 2"/>
          <p:cNvSpPr>
            <a:spLocks noGrp="1"/>
          </p:cNvSpPr>
          <p:nvPr>
            <p:ph idx="1"/>
          </p:nvPr>
        </p:nvSpPr>
        <p:spPr>
          <a:xfrm>
            <a:off x="457200" y="1752601"/>
            <a:ext cx="8229600" cy="4038600"/>
          </a:xfrm>
        </p:spPr>
        <p:txBody>
          <a:bodyPr>
            <a:normAutofit lnSpcReduction="10000"/>
          </a:bodyPr>
          <a:lstStyle/>
          <a:p>
            <a:r>
              <a:rPr lang="en-GB" dirty="0"/>
              <a:t>Be aware of who disabled people are</a:t>
            </a:r>
          </a:p>
          <a:p>
            <a:endParaRPr lang="en-GB" dirty="0"/>
          </a:p>
          <a:p>
            <a:r>
              <a:rPr lang="en-GB" dirty="0"/>
              <a:t>Talk to and listen to your passengers</a:t>
            </a:r>
          </a:p>
          <a:p>
            <a:endParaRPr lang="en-GB" dirty="0"/>
          </a:p>
          <a:p>
            <a:r>
              <a:rPr lang="en-GB" dirty="0"/>
              <a:t>Don’t make assumptions</a:t>
            </a:r>
          </a:p>
          <a:p>
            <a:endParaRPr lang="en-GB" dirty="0"/>
          </a:p>
          <a:p>
            <a:r>
              <a:rPr lang="en-GB" dirty="0"/>
              <a:t>Be pro-active and offer assistance</a:t>
            </a:r>
          </a:p>
          <a:p>
            <a:endParaRPr lang="en-GB" dirty="0"/>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Feedback from Passengers</a:t>
            </a:r>
          </a:p>
        </p:txBody>
      </p:sp>
      <p:pic>
        <p:nvPicPr>
          <p:cNvPr id="5" name="keOavLAKKx8"/>
          <p:cNvPicPr>
            <a:picLocks noGrp="1" noRot="1" noChangeAspect="1"/>
          </p:cNvPicPr>
          <p:nvPr>
            <p:ph idx="1"/>
            <a:videoFile r:link="rId1"/>
          </p:nvPr>
        </p:nvPicPr>
        <p:blipFill>
          <a:blip r:embed="rId4"/>
          <a:stretch>
            <a:fillRect/>
          </a:stretch>
        </p:blipFill>
        <p:spPr>
          <a:xfrm>
            <a:off x="688848" y="1219200"/>
            <a:ext cx="7997952" cy="4498848"/>
          </a:xfrm>
          <a:prstGeom prst="rect">
            <a:avLst/>
          </a:prstGeom>
        </p:spPr>
      </p:pic>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Points to Remember</a:t>
            </a:r>
          </a:p>
        </p:txBody>
      </p:sp>
      <p:sp>
        <p:nvSpPr>
          <p:cNvPr id="3" name="Content Placeholder 2"/>
          <p:cNvSpPr>
            <a:spLocks noGrp="1"/>
          </p:cNvSpPr>
          <p:nvPr>
            <p:ph idx="1"/>
          </p:nvPr>
        </p:nvSpPr>
        <p:spPr>
          <a:xfrm>
            <a:off x="457200" y="1676400"/>
            <a:ext cx="8229600" cy="4114800"/>
          </a:xfrm>
        </p:spPr>
        <p:txBody>
          <a:bodyPr>
            <a:normAutofit lnSpcReduction="10000"/>
          </a:bodyPr>
          <a:lstStyle/>
          <a:p>
            <a:r>
              <a:rPr lang="en-GB" dirty="0"/>
              <a:t>Attitude – Treat your passengers as individuals and don</a:t>
            </a:r>
            <a:r>
              <a:rPr lang="fr-FR" dirty="0"/>
              <a:t>’</a:t>
            </a:r>
            <a:r>
              <a:rPr lang="en-GB" dirty="0"/>
              <a:t>t make assumptions</a:t>
            </a:r>
          </a:p>
          <a:p>
            <a:pPr>
              <a:buNone/>
            </a:pPr>
            <a:endParaRPr lang="en-GB" dirty="0"/>
          </a:p>
          <a:p>
            <a:r>
              <a:rPr lang="en-GB" dirty="0"/>
              <a:t>Communication – Talk to and be guided by your passengers</a:t>
            </a:r>
          </a:p>
          <a:p>
            <a:pPr>
              <a:buNone/>
            </a:pPr>
            <a:endParaRPr lang="en-GB" dirty="0"/>
          </a:p>
          <a:p>
            <a:r>
              <a:rPr lang="en-GB" dirty="0"/>
              <a:t>Assistance – Offer and provide appropriate assistance</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Course Aim</a:t>
            </a:r>
          </a:p>
        </p:txBody>
      </p:sp>
      <p:sp>
        <p:nvSpPr>
          <p:cNvPr id="3" name="Content Placeholder 2"/>
          <p:cNvSpPr>
            <a:spLocks noGrp="1"/>
          </p:cNvSpPr>
          <p:nvPr>
            <p:ph idx="1"/>
          </p:nvPr>
        </p:nvSpPr>
        <p:spPr/>
        <p:txBody>
          <a:bodyPr/>
          <a:lstStyle/>
          <a:p>
            <a:endParaRPr lang="en-GB" dirty="0"/>
          </a:p>
          <a:p>
            <a:endParaRPr lang="en-GB" dirty="0"/>
          </a:p>
          <a:p>
            <a:r>
              <a:rPr lang="en-GB" dirty="0"/>
              <a:t>This course is designed to give an overview of the barriers faced by disabled people using taxis and promoting ways drivers can reduce these barriers. </a:t>
            </a:r>
          </a:p>
          <a:p>
            <a:pPr>
              <a:buNone/>
            </a:pPr>
            <a:endParaRPr lang="en-GB" dirty="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Points to Remember</a:t>
            </a:r>
          </a:p>
        </p:txBody>
      </p:sp>
      <p:pic>
        <p:nvPicPr>
          <p:cNvPr id="5" name="zcV0jbdnVHw"/>
          <p:cNvPicPr>
            <a:picLocks noGrp="1" noRot="1" noChangeAspect="1"/>
          </p:cNvPicPr>
          <p:nvPr>
            <p:ph idx="1"/>
            <a:videoFile r:link="rId1"/>
          </p:nvPr>
        </p:nvPicPr>
        <p:blipFill>
          <a:blip r:embed="rId4"/>
          <a:stretch>
            <a:fillRect/>
          </a:stretch>
        </p:blipFill>
        <p:spPr>
          <a:xfrm>
            <a:off x="609600" y="1295400"/>
            <a:ext cx="7997952" cy="4498848"/>
          </a:xfrm>
          <a:prstGeom prst="rect">
            <a:avLst/>
          </a:prstGeom>
        </p:spPr>
      </p:pic>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Special thanks to...</a:t>
            </a:r>
          </a:p>
        </p:txBody>
      </p:sp>
      <p:pic>
        <p:nvPicPr>
          <p:cNvPr id="4" name="Content Placeholder 3" descr="Ballymoney Community Resource Centre logo"/>
          <p:cNvPicPr>
            <a:picLocks noGrp="1"/>
          </p:cNvPicPr>
          <p:nvPr>
            <p:ph idx="1"/>
          </p:nvPr>
        </p:nvPicPr>
        <p:blipFill>
          <a:blip r:embed="rId3" cstate="print"/>
          <a:srcRect/>
          <a:stretch>
            <a:fillRect/>
          </a:stretch>
        </p:blipFill>
        <p:spPr bwMode="auto">
          <a:xfrm>
            <a:off x="1219200" y="4114800"/>
            <a:ext cx="5381625" cy="733425"/>
          </a:xfrm>
          <a:prstGeom prst="rect">
            <a:avLst/>
          </a:prstGeom>
          <a:noFill/>
          <a:ln w="9525">
            <a:noFill/>
            <a:miter lim="800000"/>
            <a:headEnd/>
            <a:tailEnd/>
          </a:ln>
        </p:spPr>
      </p:pic>
      <p:pic>
        <p:nvPicPr>
          <p:cNvPr id="5" name="Picture 1"/>
          <p:cNvPicPr>
            <a:picLocks noChangeAspect="1" noChangeArrowheads="1"/>
          </p:cNvPicPr>
          <p:nvPr/>
        </p:nvPicPr>
        <p:blipFill>
          <a:blip r:embed="rId4" cstate="print"/>
          <a:srcRect/>
          <a:stretch>
            <a:fillRect/>
          </a:stretch>
        </p:blipFill>
        <p:spPr bwMode="auto">
          <a:xfrm>
            <a:off x="1295400" y="3429000"/>
            <a:ext cx="5246687" cy="457200"/>
          </a:xfrm>
          <a:prstGeom prst="rect">
            <a:avLst/>
          </a:prstGeom>
          <a:noFill/>
          <a:ln w="12700" cap="flat">
            <a:noFill/>
            <a:miter lim="800000"/>
            <a:headEnd/>
            <a:tailEnd/>
          </a:ln>
        </p:spPr>
      </p:pic>
      <p:grpSp>
        <p:nvGrpSpPr>
          <p:cNvPr id="3" name="Group 3"/>
          <p:cNvGrpSpPr>
            <a:grpSpLocks/>
          </p:cNvGrpSpPr>
          <p:nvPr/>
        </p:nvGrpSpPr>
        <p:grpSpPr bwMode="auto">
          <a:xfrm>
            <a:off x="5943600" y="1066800"/>
            <a:ext cx="2133600" cy="2285999"/>
            <a:chOff x="321" y="373"/>
            <a:chExt cx="1482" cy="1552"/>
          </a:xfrm>
        </p:grpSpPr>
        <p:sp>
          <p:nvSpPr>
            <p:cNvPr id="7" name="AutoShape 1"/>
            <p:cNvSpPr>
              <a:spLocks/>
            </p:cNvSpPr>
            <p:nvPr/>
          </p:nvSpPr>
          <p:spPr bwMode="auto">
            <a:xfrm rot="19260000">
              <a:off x="321" y="373"/>
              <a:ext cx="1482" cy="1552"/>
            </a:xfrm>
            <a:prstGeom prst="wedgeEllipseCallout">
              <a:avLst>
                <a:gd name="adj1" fmla="val -86282"/>
                <a:gd name="adj2" fmla="val -9301"/>
              </a:avLst>
            </a:prstGeom>
            <a:solidFill>
              <a:schemeClr val="tx1"/>
            </a:solidFill>
            <a:ln w="50800" cap="flat">
              <a:solidFill>
                <a:srgbClr val="FFFFFF"/>
              </a:solidFill>
              <a:prstDash val="solid"/>
              <a:miter lim="800000"/>
              <a:headEnd type="none" w="med" len="med"/>
              <a:tailEnd type="none" w="med" len="med"/>
            </a:ln>
          </p:spPr>
          <p:txBody>
            <a:bodyPr lIns="0" tIns="0" rIns="0" bIns="0"/>
            <a:lstStyle/>
            <a:p>
              <a:endParaRPr lang="en-GB"/>
            </a:p>
          </p:txBody>
        </p:sp>
        <p:sp>
          <p:nvSpPr>
            <p:cNvPr id="8" name="Rectangle 2"/>
            <p:cNvSpPr>
              <a:spLocks/>
            </p:cNvSpPr>
            <p:nvPr/>
          </p:nvSpPr>
          <p:spPr bwMode="auto">
            <a:xfrm>
              <a:off x="480" y="735"/>
              <a:ext cx="1174" cy="855"/>
            </a:xfrm>
            <a:prstGeom prst="rect">
              <a:avLst/>
            </a:prstGeom>
            <a:noFill/>
            <a:ln w="12700" cap="flat">
              <a:noFill/>
              <a:miter lim="800000"/>
              <a:headEnd type="none" w="med" len="med"/>
              <a:tailEnd type="none" w="med" len="med"/>
            </a:ln>
          </p:spPr>
          <p:txBody>
            <a:bodyPr wrap="square" lIns="0" tIns="0" rIns="0" bIns="0" anchor="ctr">
              <a:spAutoFit/>
            </a:bodyPr>
            <a:lstStyle/>
            <a:p>
              <a:pPr algn="ctr">
                <a:lnSpc>
                  <a:spcPct val="90000"/>
                </a:lnSpc>
              </a:pPr>
              <a:r>
                <a:rPr lang="en-US" sz="2500" dirty="0">
                  <a:solidFill>
                    <a:srgbClr val="FFFFFF"/>
                  </a:solidFill>
                  <a:latin typeface="Arial Bold" charset="0"/>
                  <a:cs typeface="Arial Bold" charset="0"/>
                  <a:sym typeface="Arial Bold" charset="0"/>
                </a:rPr>
                <a:t>Disabled</a:t>
              </a:r>
            </a:p>
            <a:p>
              <a:pPr algn="ctr">
                <a:lnSpc>
                  <a:spcPct val="90000"/>
                </a:lnSpc>
              </a:pPr>
              <a:r>
                <a:rPr lang="en-US" sz="2500" dirty="0">
                  <a:solidFill>
                    <a:srgbClr val="FFFFFF"/>
                  </a:solidFill>
                  <a:latin typeface="Arial Bold" charset="0"/>
                  <a:cs typeface="Arial Bold" charset="0"/>
                  <a:sym typeface="Arial Bold" charset="0"/>
                </a:rPr>
                <a:t>People’s</a:t>
              </a:r>
            </a:p>
            <a:p>
              <a:pPr algn="ctr">
                <a:lnSpc>
                  <a:spcPct val="90000"/>
                </a:lnSpc>
              </a:pPr>
              <a:r>
                <a:rPr lang="en-US" sz="2500" dirty="0">
                  <a:solidFill>
                    <a:srgbClr val="FFFFFF"/>
                  </a:solidFill>
                  <a:latin typeface="Arial Bold" charset="0"/>
                  <a:cs typeface="Arial Bold" charset="0"/>
                  <a:sym typeface="Arial Bold" charset="0"/>
                </a:rPr>
                <a:t>Voices</a:t>
              </a:r>
            </a:p>
            <a:p>
              <a:pPr algn="ctr">
                <a:lnSpc>
                  <a:spcPct val="90000"/>
                </a:lnSpc>
              </a:pPr>
              <a:r>
                <a:rPr lang="en-US" sz="2500" dirty="0">
                  <a:solidFill>
                    <a:srgbClr val="FFFFFF"/>
                  </a:solidFill>
                  <a:latin typeface="Arial Bold" charset="0"/>
                  <a:cs typeface="Arial Bold" charset="0"/>
                  <a:sym typeface="Arial Bold" charset="0"/>
                </a:rPr>
                <a:t>NI</a:t>
              </a:r>
            </a:p>
          </p:txBody>
        </p:sp>
      </p:grpSp>
      <p:pic>
        <p:nvPicPr>
          <p:cNvPr id="1026" name="Picture 2" descr="IMTAC Logo"/>
          <p:cNvPicPr>
            <a:picLocks noChangeAspect="1" noChangeArrowheads="1"/>
          </p:cNvPicPr>
          <p:nvPr/>
        </p:nvPicPr>
        <p:blipFill>
          <a:blip r:embed="rId5" cstate="print"/>
          <a:srcRect/>
          <a:stretch>
            <a:fillRect/>
          </a:stretch>
        </p:blipFill>
        <p:spPr bwMode="auto">
          <a:xfrm>
            <a:off x="155575" y="-411163"/>
            <a:ext cx="1476375" cy="857251"/>
          </a:xfrm>
          <a:prstGeom prst="rect">
            <a:avLst/>
          </a:prstGeom>
          <a:noFill/>
        </p:spPr>
      </p:pic>
      <p:pic>
        <p:nvPicPr>
          <p:cNvPr id="1028" name="Picture 4" descr="IMTAC Logo"/>
          <p:cNvPicPr>
            <a:picLocks noChangeAspect="1" noChangeArrowheads="1"/>
          </p:cNvPicPr>
          <p:nvPr/>
        </p:nvPicPr>
        <p:blipFill>
          <a:blip r:embed="rId5" cstate="print"/>
          <a:srcRect/>
          <a:stretch>
            <a:fillRect/>
          </a:stretch>
        </p:blipFill>
        <p:spPr bwMode="auto">
          <a:xfrm>
            <a:off x="155575" y="-411163"/>
            <a:ext cx="1476375" cy="857251"/>
          </a:xfrm>
          <a:prstGeom prst="rect">
            <a:avLst/>
          </a:prstGeom>
          <a:noFill/>
        </p:spPr>
      </p:pic>
      <p:pic>
        <p:nvPicPr>
          <p:cNvPr id="1029" name="Picture 5" descr="383014"/>
          <p:cNvPicPr>
            <a:picLocks noChangeAspect="1" noChangeArrowheads="1"/>
          </p:cNvPicPr>
          <p:nvPr/>
        </p:nvPicPr>
        <p:blipFill>
          <a:blip r:embed="rId6" cstate="print"/>
          <a:srcRect/>
          <a:stretch>
            <a:fillRect/>
          </a:stretch>
        </p:blipFill>
        <p:spPr bwMode="auto">
          <a:xfrm>
            <a:off x="1447800" y="1981200"/>
            <a:ext cx="3352800" cy="905365"/>
          </a:xfrm>
          <a:prstGeom prst="rect">
            <a:avLst/>
          </a:prstGeom>
          <a:noFill/>
          <a:ln w="9525">
            <a:noFill/>
            <a:miter lim="800000"/>
            <a:headEnd/>
            <a:tailEnd/>
          </a:ln>
        </p:spPr>
      </p:pic>
      <p:sp>
        <p:nvSpPr>
          <p:cNvPr id="12" name="TextBox 11"/>
          <p:cNvSpPr txBox="1"/>
          <p:nvPr/>
        </p:nvSpPr>
        <p:spPr>
          <a:xfrm>
            <a:off x="1295400" y="5105400"/>
            <a:ext cx="6096000" cy="461665"/>
          </a:xfrm>
          <a:prstGeom prst="rect">
            <a:avLst/>
          </a:prstGeom>
          <a:solidFill>
            <a:schemeClr val="tx2">
              <a:lumMod val="60000"/>
              <a:lumOff val="40000"/>
            </a:schemeClr>
          </a:solidFill>
        </p:spPr>
        <p:txBody>
          <a:bodyPr wrap="square" rtlCol="0">
            <a:spAutoFit/>
          </a:bodyPr>
          <a:lstStyle/>
          <a:p>
            <a:pPr algn="ctr"/>
            <a:r>
              <a:rPr lang="en-GB" sz="2400" b="1" dirty="0">
                <a:solidFill>
                  <a:schemeClr val="bg1"/>
                </a:solidFill>
              </a:rPr>
              <a:t>Northwest Forum Of People With Disabilities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Course Objectives</a:t>
            </a:r>
          </a:p>
        </p:txBody>
      </p:sp>
      <p:sp>
        <p:nvSpPr>
          <p:cNvPr id="3" name="Content Placeholder 2"/>
          <p:cNvSpPr>
            <a:spLocks noGrp="1"/>
          </p:cNvSpPr>
          <p:nvPr>
            <p:ph idx="1"/>
          </p:nvPr>
        </p:nvSpPr>
        <p:spPr>
          <a:xfrm>
            <a:off x="304800" y="1219200"/>
            <a:ext cx="8382000" cy="4525963"/>
          </a:xfrm>
        </p:spPr>
        <p:txBody>
          <a:bodyPr>
            <a:normAutofit fontScale="92500" lnSpcReduction="10000"/>
          </a:bodyPr>
          <a:lstStyle/>
          <a:p>
            <a:endParaRPr lang="en-GB" sz="2800" dirty="0">
              <a:latin typeface="Calibri" pitchFamily="34" charset="0"/>
              <a:cs typeface="Calibri" pitchFamily="34" charset="0"/>
            </a:endParaRPr>
          </a:p>
          <a:p>
            <a:r>
              <a:rPr lang="en-GB" dirty="0">
                <a:latin typeface="Calibri" pitchFamily="34" charset="0"/>
                <a:cs typeface="Calibri" pitchFamily="34" charset="0"/>
              </a:rPr>
              <a:t>Raise an understanding of who disabled people are</a:t>
            </a:r>
          </a:p>
          <a:p>
            <a:endParaRPr lang="en-GB" dirty="0">
              <a:latin typeface="Calibri" pitchFamily="34" charset="0"/>
              <a:cs typeface="Calibri" pitchFamily="34" charset="0"/>
            </a:endParaRPr>
          </a:p>
          <a:p>
            <a:r>
              <a:rPr lang="en-GB" dirty="0">
                <a:latin typeface="Calibri" pitchFamily="34" charset="0"/>
                <a:cs typeface="Calibri" pitchFamily="34" charset="0"/>
              </a:rPr>
              <a:t>Promote fair and equal treatment of disabled people </a:t>
            </a:r>
          </a:p>
          <a:p>
            <a:endParaRPr lang="en-GB" dirty="0">
              <a:latin typeface="Calibri" pitchFamily="34" charset="0"/>
              <a:cs typeface="Calibri" pitchFamily="34" charset="0"/>
            </a:endParaRPr>
          </a:p>
          <a:p>
            <a:r>
              <a:rPr lang="en-GB" dirty="0">
                <a:latin typeface="Calibri" pitchFamily="34" charset="0"/>
                <a:cs typeface="Calibri" pitchFamily="34" charset="0"/>
              </a:rPr>
              <a:t>Encourage new driver behaviours to promote a more inclusive service </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Who are Disabled people?</a:t>
            </a:r>
          </a:p>
        </p:txBody>
      </p:sp>
      <p:sp>
        <p:nvSpPr>
          <p:cNvPr id="4" name="Content Placeholder 3"/>
          <p:cNvSpPr>
            <a:spLocks noGrp="1"/>
          </p:cNvSpPr>
          <p:nvPr>
            <p:ph idx="1"/>
          </p:nvPr>
        </p:nvSpPr>
        <p:spPr>
          <a:xfrm>
            <a:off x="457200" y="1600200"/>
            <a:ext cx="8229600" cy="4221163"/>
          </a:xfrm>
        </p:spPr>
        <p:txBody>
          <a:bodyPr>
            <a:normAutofit fontScale="92500"/>
          </a:bodyPr>
          <a:lstStyle/>
          <a:p>
            <a:pPr>
              <a:lnSpc>
                <a:spcPct val="110000"/>
              </a:lnSpc>
            </a:pPr>
            <a:r>
              <a:rPr lang="en-GB" dirty="0"/>
              <a:t>Disabled people make up </a:t>
            </a:r>
            <a:r>
              <a:rPr lang="en-GB" b="1" dirty="0"/>
              <a:t>over 20% </a:t>
            </a:r>
            <a:r>
              <a:rPr lang="en-GB" dirty="0"/>
              <a:t>of the population in NI.</a:t>
            </a:r>
          </a:p>
          <a:p>
            <a:pPr>
              <a:lnSpc>
                <a:spcPct val="110000"/>
              </a:lnSpc>
            </a:pPr>
            <a:r>
              <a:rPr lang="en-GB" dirty="0"/>
              <a:t>People experience a range of different impairments</a:t>
            </a:r>
          </a:p>
          <a:p>
            <a:pPr>
              <a:lnSpc>
                <a:spcPct val="110000"/>
              </a:lnSpc>
            </a:pPr>
            <a:r>
              <a:rPr lang="en-GB" dirty="0"/>
              <a:t>Many people have more than one impairment</a:t>
            </a:r>
          </a:p>
          <a:p>
            <a:pPr>
              <a:lnSpc>
                <a:spcPct val="110000"/>
              </a:lnSpc>
            </a:pPr>
            <a:r>
              <a:rPr lang="en-GB" dirty="0"/>
              <a:t>Some disabled people have hidden impairments which will not be obvious to drivers</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Who are Disabled people?</a:t>
            </a:r>
          </a:p>
        </p:txBody>
      </p:sp>
      <p:pic>
        <p:nvPicPr>
          <p:cNvPr id="5" name="uHjvl5-xrrU"/>
          <p:cNvPicPr>
            <a:picLocks noGrp="1" noRot="1" noChangeAspect="1"/>
          </p:cNvPicPr>
          <p:nvPr>
            <p:ph idx="1"/>
            <a:videoFile r:link="rId1"/>
          </p:nvPr>
        </p:nvPicPr>
        <p:blipFill>
          <a:blip r:embed="rId4"/>
          <a:stretch>
            <a:fillRect/>
          </a:stretch>
        </p:blipFill>
        <p:spPr>
          <a:xfrm>
            <a:off x="612648" y="1295400"/>
            <a:ext cx="7997952" cy="4498848"/>
          </a:xfrm>
          <a:prstGeom prst="rect">
            <a:avLst/>
          </a:prstGeom>
        </p:spPr>
      </p:pic>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 Inclusive Taxi Service</a:t>
            </a:r>
          </a:p>
        </p:txBody>
      </p:sp>
      <p:sp>
        <p:nvSpPr>
          <p:cNvPr id="5" name="Content Placeholder 2"/>
          <p:cNvSpPr>
            <a:spLocks noGrp="1"/>
          </p:cNvSpPr>
          <p:nvPr>
            <p:ph idx="1"/>
          </p:nvPr>
        </p:nvSpPr>
        <p:spPr>
          <a:xfrm>
            <a:off x="457200" y="1600201"/>
            <a:ext cx="8229600" cy="4038600"/>
          </a:xfrm>
        </p:spPr>
        <p:txBody>
          <a:bodyPr>
            <a:normAutofit/>
          </a:bodyPr>
          <a:lstStyle/>
          <a:p>
            <a:pPr lvl="1">
              <a:buFont typeface="Arial"/>
              <a:buChar char="•"/>
            </a:pPr>
            <a:r>
              <a:rPr lang="en-GB" dirty="0"/>
              <a:t>Disabled people have the right to the same service as other passengers</a:t>
            </a:r>
          </a:p>
          <a:p>
            <a:pPr lvl="1">
              <a:buFont typeface="Arial"/>
              <a:buChar char="•"/>
            </a:pPr>
            <a:r>
              <a:rPr lang="en-GB" dirty="0"/>
              <a:t>Treat people as individuals and don’t make assumptions based on passengers disability</a:t>
            </a:r>
          </a:p>
          <a:p>
            <a:pPr lvl="1">
              <a:buFont typeface="Arial"/>
              <a:buChar char="•"/>
            </a:pPr>
            <a:r>
              <a:rPr lang="en-GB" dirty="0"/>
              <a:t>Talk to and be guided by passengers about what makes a inclusive service</a:t>
            </a:r>
          </a:p>
          <a:p>
            <a:pPr lvl="1">
              <a:buFont typeface="Arial"/>
              <a:buChar char="•"/>
            </a:pPr>
            <a:r>
              <a:rPr lang="en-GB" dirty="0"/>
              <a:t>Offering and providing appropriate assistance can make journeys easier</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 Inclusive Taxi Service</a:t>
            </a:r>
          </a:p>
        </p:txBody>
      </p:sp>
      <p:pic>
        <p:nvPicPr>
          <p:cNvPr id="5" name="8rGlJJSnp3o"/>
          <p:cNvPicPr>
            <a:picLocks noGrp="1" noRot="1" noChangeAspect="1"/>
          </p:cNvPicPr>
          <p:nvPr>
            <p:ph idx="1"/>
            <a:videoFile r:link="rId1"/>
          </p:nvPr>
        </p:nvPicPr>
        <p:blipFill>
          <a:blip r:embed="rId4"/>
          <a:stretch>
            <a:fillRect/>
          </a:stretch>
        </p:blipFill>
        <p:spPr>
          <a:xfrm>
            <a:off x="609600" y="1219200"/>
            <a:ext cx="7997952" cy="4498848"/>
          </a:xfrm>
          <a:prstGeom prst="rect">
            <a:avLst/>
          </a:prstGeom>
        </p:spPr>
      </p:pic>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Attitudinal Barriers</a:t>
            </a:r>
          </a:p>
        </p:txBody>
      </p:sp>
      <p:sp>
        <p:nvSpPr>
          <p:cNvPr id="5" name="Content Placeholder 2"/>
          <p:cNvSpPr>
            <a:spLocks noGrp="1"/>
          </p:cNvSpPr>
          <p:nvPr>
            <p:ph idx="1"/>
          </p:nvPr>
        </p:nvSpPr>
        <p:spPr>
          <a:xfrm>
            <a:off x="457200" y="1600201"/>
            <a:ext cx="8229600" cy="4343400"/>
          </a:xfrm>
        </p:spPr>
        <p:txBody>
          <a:bodyPr>
            <a:normAutofit fontScale="92500" lnSpcReduction="10000"/>
          </a:bodyPr>
          <a:lstStyle/>
          <a:p>
            <a:pPr lvl="0"/>
            <a:r>
              <a:rPr lang="en-GB" dirty="0"/>
              <a:t>Difficulties can arise when drivers make assumptions, are fearful of, ignore or misunderstand disabled people</a:t>
            </a:r>
          </a:p>
          <a:p>
            <a:pPr lvl="0"/>
            <a:endParaRPr lang="en-GB" dirty="0"/>
          </a:p>
          <a:p>
            <a:pPr lvl="0"/>
            <a:r>
              <a:rPr lang="en-GB" dirty="0"/>
              <a:t>A positive driver attitude can make journeys much easier</a:t>
            </a:r>
          </a:p>
          <a:p>
            <a:pPr marL="0" lvl="0" indent="0">
              <a:buNone/>
            </a:pPr>
            <a:endParaRPr lang="en-GB" dirty="0"/>
          </a:p>
          <a:p>
            <a:r>
              <a:rPr lang="en-GB" dirty="0"/>
              <a:t>Disabled people are individuals and will have their own preferences when travelling by taxi</a:t>
            </a:r>
          </a:p>
          <a:p>
            <a:endParaRPr lang="en-GB"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Attitudinal Barriers</a:t>
            </a:r>
          </a:p>
        </p:txBody>
      </p:sp>
      <p:pic>
        <p:nvPicPr>
          <p:cNvPr id="6" name="y6Y4SQ3Htd4"/>
          <p:cNvPicPr>
            <a:picLocks noGrp="1" noRot="1" noChangeAspect="1"/>
          </p:cNvPicPr>
          <p:nvPr>
            <p:ph idx="1"/>
            <a:videoFile r:link="rId1"/>
          </p:nvPr>
        </p:nvPicPr>
        <p:blipFill>
          <a:blip r:embed="rId4"/>
          <a:stretch>
            <a:fillRect/>
          </a:stretch>
        </p:blipFill>
        <p:spPr>
          <a:xfrm>
            <a:off x="609600" y="1216152"/>
            <a:ext cx="7997952" cy="4498848"/>
          </a:xfrm>
          <a:prstGeom prst="rect">
            <a:avLst/>
          </a:prstGeom>
        </p:spPr>
      </p:pic>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4377</TotalTime>
  <Words>1770</Words>
  <Application>Microsoft Office PowerPoint</Application>
  <PresentationFormat>On-screen Show (4:3)</PresentationFormat>
  <Paragraphs>194</Paragraphs>
  <Slides>21</Slides>
  <Notes>21</Notes>
  <HiddenSlides>0</HiddenSlides>
  <MMClips>8</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Arial Bold</vt:lpstr>
      <vt:lpstr>Calibri</vt:lpstr>
      <vt:lpstr>Office Theme</vt:lpstr>
      <vt:lpstr>PowerPoint Presentation</vt:lpstr>
      <vt:lpstr>Course Aim</vt:lpstr>
      <vt:lpstr>Course Objectives</vt:lpstr>
      <vt:lpstr>Who are Disabled people?</vt:lpstr>
      <vt:lpstr>Who are Disabled people?</vt:lpstr>
      <vt:lpstr>An Inclusive Taxi Service</vt:lpstr>
      <vt:lpstr>An Inclusive Taxi Service</vt:lpstr>
      <vt:lpstr>Attitudinal Barriers</vt:lpstr>
      <vt:lpstr>Attitudinal Barriers</vt:lpstr>
      <vt:lpstr>Attitudinal Barriers: Tips</vt:lpstr>
      <vt:lpstr>Physical Barriers</vt:lpstr>
      <vt:lpstr>Physical Barriers</vt:lpstr>
      <vt:lpstr>Physical Barriers: Tips</vt:lpstr>
      <vt:lpstr>Communication Barriers</vt:lpstr>
      <vt:lpstr>Communication Barriers</vt:lpstr>
      <vt:lpstr>Communication Barriers: Tips</vt:lpstr>
      <vt:lpstr>Feedback from Passengers</vt:lpstr>
      <vt:lpstr>Feedback from Passengers</vt:lpstr>
      <vt:lpstr>Points to Remember</vt:lpstr>
      <vt:lpstr>Points to Remember</vt:lpstr>
      <vt:lpstr>Special thanks to...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Cassidy, Claire</dc:creator>
  <cp:lastModifiedBy>Jacob Collins</cp:lastModifiedBy>
  <cp:revision>366</cp:revision>
  <dcterms:created xsi:type="dcterms:W3CDTF">2016-02-04T12:57:19Z</dcterms:created>
  <dcterms:modified xsi:type="dcterms:W3CDTF">2021-12-14T16:36:51Z</dcterms:modified>
</cp:coreProperties>
</file>