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68" r:id="rId3"/>
    <p:sldId id="270" r:id="rId4"/>
    <p:sldId id="260" r:id="rId5"/>
    <p:sldId id="271" r:id="rId6"/>
    <p:sldId id="278" r:id="rId7"/>
    <p:sldId id="273" r:id="rId8"/>
    <p:sldId id="279" r:id="rId9"/>
    <p:sldId id="282" r:id="rId10"/>
    <p:sldId id="281" r:id="rId11"/>
    <p:sldId id="262" r:id="rId12"/>
    <p:sldId id="277" r:id="rId13"/>
    <p:sldId id="280" r:id="rId14"/>
    <p:sldId id="275" r:id="rId15"/>
    <p:sldId id="283" r:id="rId16"/>
    <p:sldId id="285" r:id="rId17"/>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61916" autoAdjust="0"/>
  </p:normalViewPr>
  <p:slideViewPr>
    <p:cSldViewPr>
      <p:cViewPr varScale="1">
        <p:scale>
          <a:sx n="75" d="100"/>
          <a:sy n="75" d="100"/>
        </p:scale>
        <p:origin x="3038" y="43"/>
      </p:cViewPr>
      <p:guideLst>
        <p:guide orient="horz" pos="2160"/>
        <p:guide pos="2880"/>
      </p:guideLst>
    </p:cSldViewPr>
  </p:slideViewPr>
  <p:outlineViewPr>
    <p:cViewPr>
      <p:scale>
        <a:sx n="33" d="100"/>
        <a:sy n="33" d="100"/>
      </p:scale>
      <p:origin x="53" y="621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69D325FC-61BD-4A11-BDBC-D174C52F9817}" type="datetimeFigureOut">
              <a:rPr lang="en-GB" smtClean="0"/>
              <a:pPr/>
              <a:t>14/12/2021</a:t>
            </a:fld>
            <a:endParaRPr lang="en-GB"/>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04DCC26-898A-4E3C-8C4A-33C1E9527519}" type="slidenum">
              <a:rPr lang="en-GB" smtClean="0"/>
              <a:pPr/>
              <a:t>‹#›</a:t>
            </a:fld>
            <a:endParaRPr lang="en-GB"/>
          </a:p>
        </p:txBody>
      </p:sp>
    </p:spTree>
    <p:extLst>
      <p:ext uri="{BB962C8B-B14F-4D97-AF65-F5344CB8AC3E}">
        <p14:creationId xmlns:p14="http://schemas.microsoft.com/office/powerpoint/2010/main" val="3913186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15D72FB4-A7E4-42E5-B199-66641051968C}" type="datetimeFigureOut">
              <a:rPr lang="en-GB" smtClean="0"/>
              <a:pPr/>
              <a:t>14/12/2021</a:t>
            </a:fld>
            <a:endParaRPr lang="en-GB"/>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BC7F6DDC-4017-4C36-80E4-DDABC382AED4}" type="slidenum">
              <a:rPr lang="en-GB" smtClean="0"/>
              <a:pPr/>
              <a:t>‹#›</a:t>
            </a:fld>
            <a:endParaRPr lang="en-GB"/>
          </a:p>
        </p:txBody>
      </p:sp>
    </p:spTree>
    <p:extLst>
      <p:ext uri="{BB962C8B-B14F-4D97-AF65-F5344CB8AC3E}">
        <p14:creationId xmlns:p14="http://schemas.microsoft.com/office/powerpoint/2010/main" val="1438699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a:solidFill>
                  <a:schemeClr val="tx1"/>
                </a:solidFill>
                <a:latin typeface="+mn-lt"/>
                <a:ea typeface="+mn-ea"/>
                <a:cs typeface="+mn-cs"/>
              </a:rPr>
              <a:t>Video Discussion Points:</a:t>
            </a:r>
          </a:p>
          <a:p>
            <a:endParaRPr lang="en-GB" sz="1200" b="1" kern="1200" dirty="0">
              <a:solidFill>
                <a:schemeClr val="tx1"/>
              </a:solidFill>
              <a:latin typeface="+mn-lt"/>
              <a:ea typeface="+mn-ea"/>
              <a:cs typeface="+mn-cs"/>
            </a:endParaRPr>
          </a:p>
          <a:p>
            <a:pPr lvl="0">
              <a:buFont typeface="Arial" pitchFamily="34" charset="0"/>
              <a:buChar char="•"/>
            </a:pPr>
            <a:r>
              <a:rPr lang="en-GB" sz="1200" kern="1200" dirty="0">
                <a:solidFill>
                  <a:schemeClr val="tx1"/>
                </a:solidFill>
                <a:latin typeface="+mn-lt"/>
                <a:ea typeface="+mn-ea"/>
                <a:cs typeface="+mn-cs"/>
              </a:rPr>
              <a:t> Customer-focused service delivery; what assistance could a passenger need?</a:t>
            </a:r>
          </a:p>
          <a:p>
            <a:pPr lvl="0">
              <a:buFont typeface="Arial" pitchFamily="34" charset="0"/>
              <a:buChar char="•"/>
            </a:pPr>
            <a:r>
              <a:rPr lang="en-GB" sz="1200" kern="1200" dirty="0">
                <a:solidFill>
                  <a:schemeClr val="tx1"/>
                </a:solidFill>
                <a:latin typeface="+mn-lt"/>
                <a:ea typeface="+mn-ea"/>
                <a:cs typeface="+mn-cs"/>
              </a:rPr>
              <a:t> Patience; why would a customer need more time?</a:t>
            </a:r>
          </a:p>
          <a:p>
            <a:pPr lvl="0">
              <a:buFont typeface="Arial" pitchFamily="34" charset="0"/>
              <a:buChar char="•"/>
            </a:pPr>
            <a:r>
              <a:rPr lang="en-GB" sz="1200" kern="1200" dirty="0">
                <a:solidFill>
                  <a:schemeClr val="tx1"/>
                </a:solidFill>
                <a:latin typeface="+mn-lt"/>
                <a:ea typeface="+mn-ea"/>
                <a:cs typeface="+mn-cs"/>
              </a:rPr>
              <a:t> Listen to and confirm the needs/requirements of disabled people</a:t>
            </a:r>
          </a:p>
          <a:p>
            <a:pPr lvl="0">
              <a:buFont typeface="Arial" pitchFamily="34" charset="0"/>
              <a:buChar char="•"/>
            </a:pPr>
            <a:r>
              <a:rPr lang="en-GB" sz="1200" kern="1200" dirty="0">
                <a:solidFill>
                  <a:schemeClr val="tx1"/>
                </a:solidFill>
                <a:latin typeface="+mn-lt"/>
                <a:ea typeface="+mn-ea"/>
                <a:cs typeface="+mn-cs"/>
              </a:rPr>
              <a:t> Switch Board staff also have a key role in communicating any requirements specified at the time of booking.</a:t>
            </a:r>
          </a:p>
        </p:txBody>
      </p:sp>
      <p:sp>
        <p:nvSpPr>
          <p:cNvPr id="4" name="Slide Number Placeholder 3"/>
          <p:cNvSpPr>
            <a:spLocks noGrp="1"/>
          </p:cNvSpPr>
          <p:nvPr>
            <p:ph type="sldNum" sz="quarter" idx="10"/>
          </p:nvPr>
        </p:nvSpPr>
        <p:spPr/>
        <p:txBody>
          <a:bodyPr/>
          <a:lstStyle/>
          <a:p>
            <a:fld id="{BC7F6DDC-4017-4C36-80E4-DDABC382AED4}"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a:solidFill>
                  <a:schemeClr val="tx1"/>
                </a:solidFill>
                <a:latin typeface="+mn-lt"/>
                <a:ea typeface="+mn-ea"/>
                <a:cs typeface="+mn-cs"/>
              </a:rPr>
              <a:t>The Disability Discrimination Act</a:t>
            </a:r>
          </a:p>
          <a:p>
            <a:r>
              <a:rPr lang="en-GB" sz="1200" kern="1200" dirty="0">
                <a:solidFill>
                  <a:schemeClr val="tx1"/>
                </a:solidFill>
                <a:latin typeface="+mn-lt"/>
                <a:ea typeface="+mn-ea"/>
                <a:cs typeface="+mn-cs"/>
              </a:rPr>
              <a:t>This is the main disability discrimination law. The main activities covered by the DDA in</a:t>
            </a:r>
            <a:r>
              <a:rPr lang="en-GB" sz="1200" kern="1200" baseline="0" dirty="0">
                <a:solidFill>
                  <a:schemeClr val="tx1"/>
                </a:solidFill>
                <a:latin typeface="+mn-lt"/>
                <a:ea typeface="+mn-ea"/>
                <a:cs typeface="+mn-cs"/>
              </a:rPr>
              <a:t> relation to the Taxi Industry</a:t>
            </a:r>
            <a:r>
              <a:rPr lang="en-GB" sz="1200" kern="1200" dirty="0">
                <a:solidFill>
                  <a:schemeClr val="tx1"/>
                </a:solidFill>
                <a:latin typeface="+mn-lt"/>
                <a:ea typeface="+mn-ea"/>
                <a:cs typeface="+mn-cs"/>
              </a:rPr>
              <a:t> are:</a:t>
            </a:r>
          </a:p>
          <a:p>
            <a:pPr lvl="0">
              <a:buFont typeface="Arial" pitchFamily="34" charset="0"/>
              <a:buChar char="•"/>
            </a:pPr>
            <a:r>
              <a:rPr lang="en-GB" sz="1200" kern="1200" dirty="0">
                <a:solidFill>
                  <a:schemeClr val="tx1"/>
                </a:solidFill>
                <a:latin typeface="+mn-lt"/>
                <a:ea typeface="+mn-ea"/>
                <a:cs typeface="+mn-cs"/>
              </a:rPr>
              <a:t> Access to employment</a:t>
            </a:r>
          </a:p>
          <a:p>
            <a:pPr lvl="0">
              <a:buFont typeface="Arial" pitchFamily="34" charset="0"/>
              <a:buChar char="•"/>
            </a:pPr>
            <a:r>
              <a:rPr lang="en-GB" sz="1200" kern="1200" dirty="0">
                <a:solidFill>
                  <a:schemeClr val="tx1"/>
                </a:solidFill>
                <a:latin typeface="+mn-lt"/>
                <a:ea typeface="+mn-ea"/>
                <a:cs typeface="+mn-cs"/>
              </a:rPr>
              <a:t> Access to and use of goods, facilities and services, including access to public buildings, shops and leisure facilities and to healthcare, housing and transport.</a:t>
            </a:r>
          </a:p>
          <a:p>
            <a:pPr lvl="0"/>
            <a:r>
              <a:rPr lang="en-GB" sz="1200" kern="1200" dirty="0">
                <a:solidFill>
                  <a:schemeClr val="tx1"/>
                </a:solidFill>
                <a:latin typeface="+mn-lt"/>
                <a:ea typeface="+mn-ea"/>
                <a:cs typeface="+mn-cs"/>
              </a:rPr>
              <a:t>It also allows the government to set minimum standards so that people with disabilities can use public transport easily.</a:t>
            </a:r>
          </a:p>
          <a:p>
            <a:r>
              <a:rPr lang="en-GB" sz="1200" b="1" kern="1200" dirty="0">
                <a:solidFill>
                  <a:schemeClr val="tx1"/>
                </a:solidFill>
                <a:latin typeface="+mn-lt"/>
                <a:ea typeface="+mn-ea"/>
                <a:cs typeface="+mn-cs"/>
              </a:rPr>
              <a:t> </a:t>
            </a:r>
          </a:p>
          <a:p>
            <a:r>
              <a:rPr lang="en-GB" sz="1200" b="0" kern="1200" dirty="0">
                <a:solidFill>
                  <a:schemeClr val="tx1"/>
                </a:solidFill>
                <a:latin typeface="+mn-lt"/>
                <a:ea typeface="+mn-ea"/>
                <a:cs typeface="+mn-cs"/>
              </a:rPr>
              <a:t>It is against the law for transport service providers to:</a:t>
            </a:r>
          </a:p>
          <a:p>
            <a:pPr>
              <a:buFont typeface="Arial" pitchFamily="34" charset="0"/>
              <a:buChar char="•"/>
            </a:pPr>
            <a:r>
              <a:rPr lang="en-GB" sz="1200" b="0" kern="1200" dirty="0">
                <a:solidFill>
                  <a:schemeClr val="tx1"/>
                </a:solidFill>
                <a:latin typeface="+mn-lt"/>
                <a:ea typeface="+mn-ea"/>
                <a:cs typeface="+mn-cs"/>
              </a:rPr>
              <a:t> Discriminate against disabled people in the way they provide or do not provide their services</a:t>
            </a:r>
          </a:p>
          <a:p>
            <a:pPr>
              <a:buFont typeface="Arial" pitchFamily="34" charset="0"/>
              <a:buChar char="•"/>
            </a:pPr>
            <a:r>
              <a:rPr lang="en-GB" sz="1200" b="0" kern="1200" dirty="0">
                <a:solidFill>
                  <a:schemeClr val="tx1"/>
                </a:solidFill>
                <a:latin typeface="+mn-lt"/>
                <a:ea typeface="+mn-ea"/>
                <a:cs typeface="+mn-cs"/>
              </a:rPr>
              <a:t> Treat disabled people less favourably</a:t>
            </a:r>
          </a:p>
          <a:p>
            <a:pPr>
              <a:buFont typeface="Arial" pitchFamily="34" charset="0"/>
              <a:buChar char="•"/>
            </a:pPr>
            <a:r>
              <a:rPr lang="en-GB" sz="1200" b="0" kern="1200" dirty="0">
                <a:solidFill>
                  <a:schemeClr val="tx1"/>
                </a:solidFill>
                <a:latin typeface="+mn-lt"/>
                <a:ea typeface="+mn-ea"/>
                <a:cs typeface="+mn-cs"/>
              </a:rPr>
              <a:t> Fail to make reasonable adjustments</a:t>
            </a:r>
            <a:r>
              <a:rPr lang="en-GB" sz="1200" b="0" kern="1200" baseline="0" dirty="0">
                <a:solidFill>
                  <a:schemeClr val="tx1"/>
                </a:solidFill>
                <a:latin typeface="+mn-lt"/>
                <a:ea typeface="+mn-ea"/>
                <a:cs typeface="+mn-cs"/>
              </a:rPr>
              <a:t> to the way they provide their service</a:t>
            </a:r>
            <a:endParaRPr lang="en-GB" sz="1200" b="1" kern="1200" dirty="0">
              <a:solidFill>
                <a:schemeClr val="tx1"/>
              </a:solidFill>
              <a:latin typeface="+mn-lt"/>
              <a:ea typeface="+mn-ea"/>
              <a:cs typeface="+mn-cs"/>
            </a:endParaRPr>
          </a:p>
          <a:p>
            <a:endParaRPr lang="en-GB" sz="1200" kern="1200" dirty="0">
              <a:solidFill>
                <a:schemeClr val="tx1"/>
              </a:solidFill>
              <a:latin typeface="+mn-lt"/>
              <a:ea typeface="+mn-ea"/>
              <a:cs typeface="+mn-cs"/>
            </a:endParaRPr>
          </a:p>
          <a:p>
            <a:endParaRPr lang="en-GB" sz="1200" b="1" kern="1200" dirty="0">
              <a:solidFill>
                <a:schemeClr val="tx1"/>
              </a:solidFill>
              <a:latin typeface="+mn-lt"/>
              <a:ea typeface="+mn-ea"/>
              <a:cs typeface="+mn-cs"/>
            </a:endParaRPr>
          </a:p>
          <a:p>
            <a:endParaRPr lang="en-GB"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000" b="1" kern="1200" dirty="0">
                <a:solidFill>
                  <a:schemeClr val="tx1"/>
                </a:solidFill>
                <a:latin typeface="+mn-lt"/>
                <a:ea typeface="+mn-ea"/>
                <a:cs typeface="+mn-cs"/>
              </a:rPr>
              <a:t>Less favourable treatment</a:t>
            </a:r>
            <a:endParaRPr lang="en-GB" sz="1000" kern="1200" dirty="0">
              <a:solidFill>
                <a:schemeClr val="tx1"/>
              </a:solidFill>
              <a:latin typeface="+mn-lt"/>
              <a:ea typeface="+mn-ea"/>
              <a:cs typeface="+mn-cs"/>
            </a:endParaRPr>
          </a:p>
          <a:p>
            <a:r>
              <a:rPr lang="en-GB" sz="1000" b="0" kern="1200" dirty="0">
                <a:solidFill>
                  <a:schemeClr val="tx1"/>
                </a:solidFill>
                <a:latin typeface="+mn-lt"/>
                <a:ea typeface="+mn-ea"/>
                <a:cs typeface="+mn-cs"/>
              </a:rPr>
              <a:t>Disability discrimination occurs when a transport provider treats a disabled person less favourably because of their disability and cannot show that this treatment is justified. </a:t>
            </a:r>
            <a:br>
              <a:rPr lang="en-GB" sz="1000" kern="1200" dirty="0">
                <a:solidFill>
                  <a:schemeClr val="tx1"/>
                </a:solidFill>
                <a:latin typeface="+mn-lt"/>
                <a:ea typeface="+mn-ea"/>
                <a:cs typeface="+mn-cs"/>
              </a:rPr>
            </a:br>
            <a:r>
              <a:rPr lang="en-GB" sz="1000" kern="1200" dirty="0">
                <a:solidFill>
                  <a:schemeClr val="tx1"/>
                </a:solidFill>
                <a:latin typeface="+mn-lt"/>
                <a:ea typeface="+mn-ea"/>
                <a:cs typeface="+mn-cs"/>
              </a:rPr>
              <a:t>Whether any less favourable treatment would be unlawful (e.g. like charging disabled people higher fares than non-disabled people) is likely to depend on who is providing the service and whether there is any lawful justification for it and that will depend on the specific circumstances of each case.</a:t>
            </a:r>
            <a:br>
              <a:rPr lang="en-GB" sz="1000" kern="1200" dirty="0">
                <a:solidFill>
                  <a:schemeClr val="tx1"/>
                </a:solidFill>
                <a:latin typeface="+mn-lt"/>
                <a:ea typeface="+mn-ea"/>
                <a:cs typeface="+mn-cs"/>
              </a:rPr>
            </a:br>
            <a:endParaRPr lang="en-GB" sz="10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latin typeface="+mn-lt"/>
                <a:ea typeface="+mn-ea"/>
                <a:cs typeface="+mn-cs"/>
              </a:rPr>
              <a:t>Reasonable adjustments</a:t>
            </a:r>
            <a:endParaRPr lang="en-GB" sz="1000" kern="1200" dirty="0">
              <a:solidFill>
                <a:schemeClr val="tx1"/>
              </a:solidFill>
              <a:latin typeface="+mn-lt"/>
              <a:ea typeface="+mn-ea"/>
              <a:cs typeface="+mn-cs"/>
            </a:endParaRPr>
          </a:p>
          <a:p>
            <a:r>
              <a:rPr lang="en-GB" sz="1000" kern="1200" dirty="0">
                <a:solidFill>
                  <a:schemeClr val="tx1"/>
                </a:solidFill>
                <a:latin typeface="+mn-lt"/>
                <a:ea typeface="+mn-ea"/>
                <a:cs typeface="+mn-cs"/>
              </a:rPr>
              <a:t>The legislation makes it unlawful to refuse or deliberately fail to provide a service to a disabled person. It is a requirement to make "reasonable adjustments" to take away or overcome elements in services which present barriers to disabled people.</a:t>
            </a:r>
            <a:br>
              <a:rPr lang="en-GB" sz="1000" kern="1200" dirty="0">
                <a:solidFill>
                  <a:schemeClr val="tx1"/>
                </a:solidFill>
                <a:latin typeface="+mn-lt"/>
                <a:ea typeface="+mn-ea"/>
                <a:cs typeface="+mn-cs"/>
              </a:rPr>
            </a:br>
            <a:r>
              <a:rPr lang="en-GB" sz="1000" b="0" kern="1200" dirty="0">
                <a:solidFill>
                  <a:schemeClr val="tx1"/>
                </a:solidFill>
                <a:latin typeface="+mn-lt"/>
                <a:ea typeface="+mn-ea"/>
                <a:cs typeface="+mn-cs"/>
              </a:rPr>
              <a:t>Transport providers should try</a:t>
            </a:r>
            <a:r>
              <a:rPr lang="en-GB" sz="1000" b="0" kern="1200" baseline="0" dirty="0">
                <a:solidFill>
                  <a:schemeClr val="tx1"/>
                </a:solidFill>
                <a:latin typeface="+mn-lt"/>
                <a:ea typeface="+mn-ea"/>
                <a:cs typeface="+mn-cs"/>
              </a:rPr>
              <a:t> to </a:t>
            </a:r>
            <a:r>
              <a:rPr lang="en-GB" sz="1000" b="0" kern="1200" dirty="0">
                <a:solidFill>
                  <a:schemeClr val="tx1"/>
                </a:solidFill>
                <a:latin typeface="+mn-lt"/>
                <a:ea typeface="+mn-ea"/>
                <a:cs typeface="+mn-cs"/>
              </a:rPr>
              <a:t>anticipate the requirements of disabled people and any adjustments that may have to be made.</a:t>
            </a:r>
            <a:endParaRPr lang="en-GB" sz="1000" b="1" kern="1200" dirty="0">
              <a:solidFill>
                <a:schemeClr val="tx1"/>
              </a:solidFill>
              <a:latin typeface="+mn-lt"/>
              <a:ea typeface="+mn-ea"/>
              <a:cs typeface="+mn-cs"/>
            </a:endParaRPr>
          </a:p>
          <a:p>
            <a:r>
              <a:rPr lang="en-GB" sz="1000" kern="1200" dirty="0">
                <a:solidFill>
                  <a:schemeClr val="tx1"/>
                </a:solidFill>
                <a:latin typeface="+mn-lt"/>
                <a:ea typeface="+mn-ea"/>
                <a:cs typeface="+mn-cs"/>
              </a:rPr>
              <a:t> </a:t>
            </a:r>
          </a:p>
          <a:p>
            <a:r>
              <a:rPr lang="en-GB" sz="1000" b="1" kern="1200" dirty="0">
                <a:solidFill>
                  <a:schemeClr val="tx1"/>
                </a:solidFill>
                <a:latin typeface="+mn-lt"/>
                <a:ea typeface="+mn-ea"/>
                <a:cs typeface="+mn-cs"/>
              </a:rPr>
              <a:t>Travelling with guide dogs</a:t>
            </a:r>
            <a:endParaRPr lang="en-GB" sz="1000" kern="1200" dirty="0">
              <a:solidFill>
                <a:schemeClr val="tx1"/>
              </a:solidFill>
              <a:latin typeface="+mn-lt"/>
              <a:ea typeface="+mn-ea"/>
              <a:cs typeface="+mn-cs"/>
            </a:endParaRPr>
          </a:p>
          <a:p>
            <a:r>
              <a:rPr lang="en-GB" sz="1000" kern="1200" dirty="0">
                <a:solidFill>
                  <a:schemeClr val="tx1"/>
                </a:solidFill>
                <a:latin typeface="+mn-lt"/>
                <a:ea typeface="+mn-ea"/>
                <a:cs typeface="+mn-cs"/>
              </a:rPr>
              <a:t>The drivers of taxis are under a duty to carry any guide, hearing or certain other assistance dogs in their vehicles. They are not supposed to charge extra for this.</a:t>
            </a:r>
          </a:p>
          <a:p>
            <a:r>
              <a:rPr lang="en-GB" sz="1000" b="1" kern="1200" dirty="0">
                <a:solidFill>
                  <a:schemeClr val="tx1"/>
                </a:solidFill>
                <a:latin typeface="+mn-lt"/>
                <a:ea typeface="+mn-ea"/>
                <a:cs typeface="+mn-cs"/>
              </a:rPr>
              <a:t>What types of dog are covered</a:t>
            </a:r>
            <a:endParaRPr lang="en-GB" sz="1000" kern="1200" dirty="0">
              <a:solidFill>
                <a:schemeClr val="tx1"/>
              </a:solidFill>
              <a:latin typeface="+mn-lt"/>
              <a:ea typeface="+mn-ea"/>
              <a:cs typeface="+mn-cs"/>
            </a:endParaRPr>
          </a:p>
          <a:p>
            <a:r>
              <a:rPr lang="en-GB" sz="1000" kern="1200" dirty="0">
                <a:solidFill>
                  <a:schemeClr val="tx1"/>
                </a:solidFill>
                <a:latin typeface="+mn-lt"/>
                <a:ea typeface="+mn-ea"/>
                <a:cs typeface="+mn-cs"/>
              </a:rPr>
              <a:t>The following types of dog are covered:</a:t>
            </a:r>
          </a:p>
          <a:p>
            <a:pPr lvl="0"/>
            <a:r>
              <a:rPr lang="en-GB" sz="1000" kern="1200" dirty="0">
                <a:solidFill>
                  <a:schemeClr val="tx1"/>
                </a:solidFill>
                <a:latin typeface="+mn-lt"/>
                <a:ea typeface="+mn-ea"/>
                <a:cs typeface="+mn-cs"/>
              </a:rPr>
              <a:t>Guide Dogs - those trained by the Guide Dogs organisation</a:t>
            </a:r>
          </a:p>
          <a:p>
            <a:pPr lvl="0"/>
            <a:r>
              <a:rPr lang="en-GB" sz="1000" kern="1200" dirty="0">
                <a:solidFill>
                  <a:schemeClr val="tx1"/>
                </a:solidFill>
                <a:latin typeface="+mn-lt"/>
                <a:ea typeface="+mn-ea"/>
                <a:cs typeface="+mn-cs"/>
              </a:rPr>
              <a:t>Hearing Dogs - those trained by Hearing Dogs </a:t>
            </a:r>
          </a:p>
          <a:p>
            <a:pPr lvl="0"/>
            <a:r>
              <a:rPr lang="en-GB" sz="1000" kern="1200" dirty="0">
                <a:solidFill>
                  <a:schemeClr val="tx1"/>
                </a:solidFill>
                <a:latin typeface="+mn-lt"/>
                <a:ea typeface="+mn-ea"/>
                <a:cs typeface="+mn-cs"/>
              </a:rPr>
              <a:t>Other Assistance Dogs - those trained by Dogs for the Disabled, Support Dogs or Canine Partners to assist other people with disabilities</a:t>
            </a:r>
          </a:p>
          <a:p>
            <a:endParaRPr lang="en-GB" sz="1000" b="1" kern="1200" dirty="0">
              <a:solidFill>
                <a:schemeClr val="tx1"/>
              </a:solidFill>
              <a:latin typeface="+mn-lt"/>
              <a:ea typeface="+mn-ea"/>
              <a:cs typeface="+mn-cs"/>
            </a:endParaRPr>
          </a:p>
          <a:p>
            <a:r>
              <a:rPr lang="en-GB" sz="1000" b="1" kern="1200" dirty="0">
                <a:solidFill>
                  <a:schemeClr val="tx1"/>
                </a:solidFill>
                <a:latin typeface="+mn-lt"/>
                <a:ea typeface="+mn-ea"/>
                <a:cs typeface="+mn-cs"/>
              </a:rPr>
              <a:t>Exemption to carrying a Guide Dog:</a:t>
            </a:r>
            <a:endParaRPr lang="en-GB" sz="1000" kern="1200" dirty="0">
              <a:solidFill>
                <a:schemeClr val="tx1"/>
              </a:solidFill>
              <a:latin typeface="+mn-lt"/>
              <a:ea typeface="+mn-ea"/>
              <a:cs typeface="+mn-cs"/>
            </a:endParaRPr>
          </a:p>
          <a:p>
            <a:r>
              <a:rPr lang="en-GB" sz="1000" kern="1200" dirty="0">
                <a:solidFill>
                  <a:schemeClr val="tx1"/>
                </a:solidFill>
                <a:latin typeface="+mn-lt"/>
                <a:ea typeface="+mn-ea"/>
                <a:cs typeface="+mn-cs"/>
              </a:rPr>
              <a:t>Drivers of taxis who can prove that they have a medical condition which is aggravated by contact with dogs, can apply to be given an exemption certificate.</a:t>
            </a:r>
          </a:p>
          <a:p>
            <a:endParaRPr lang="en-GB" sz="1000" kern="1200" dirty="0">
              <a:solidFill>
                <a:schemeClr val="tx1"/>
              </a:solidFill>
              <a:latin typeface="+mn-lt"/>
              <a:ea typeface="+mn-ea"/>
              <a:cs typeface="+mn-cs"/>
            </a:endParaRPr>
          </a:p>
          <a:p>
            <a:r>
              <a:rPr lang="en-GB" sz="1000" b="1" u="sng" kern="1200" dirty="0">
                <a:solidFill>
                  <a:schemeClr val="tx1"/>
                </a:solidFill>
                <a:latin typeface="+mn-lt"/>
                <a:ea typeface="+mn-ea"/>
                <a:cs typeface="+mn-cs"/>
              </a:rPr>
              <a:t>However:</a:t>
            </a:r>
          </a:p>
          <a:p>
            <a:r>
              <a:rPr lang="en-GB" sz="1000" kern="1200" dirty="0">
                <a:solidFill>
                  <a:schemeClr val="tx1"/>
                </a:solidFill>
                <a:latin typeface="+mn-lt"/>
                <a:ea typeface="+mn-ea"/>
                <a:cs typeface="+mn-cs"/>
              </a:rPr>
              <a:t>A driver who refuses to carry a</a:t>
            </a:r>
            <a:r>
              <a:rPr lang="en-GB" sz="1000" kern="1200" baseline="0" dirty="0">
                <a:solidFill>
                  <a:schemeClr val="tx1"/>
                </a:solidFill>
                <a:latin typeface="+mn-lt"/>
                <a:ea typeface="+mn-ea"/>
                <a:cs typeface="+mn-cs"/>
              </a:rPr>
              <a:t> </a:t>
            </a:r>
            <a:r>
              <a:rPr lang="en-GB" sz="1000" kern="1200" dirty="0">
                <a:solidFill>
                  <a:schemeClr val="tx1"/>
                </a:solidFill>
                <a:latin typeface="+mn-lt"/>
                <a:ea typeface="+mn-ea"/>
                <a:cs typeface="+mn-cs"/>
              </a:rPr>
              <a:t>dog, or makes a charge for doing so, is guilty of an offence and could be fined up to £1,000.</a:t>
            </a:r>
          </a:p>
          <a:p>
            <a:endParaRPr lang="en-GB" sz="10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latin typeface="+mn-lt"/>
                <a:ea typeface="+mn-ea"/>
                <a:cs typeface="+mn-cs"/>
              </a:rPr>
              <a:t>Further</a:t>
            </a:r>
            <a:r>
              <a:rPr lang="en-GB" sz="1000" b="1" kern="1200" baseline="0" dirty="0">
                <a:solidFill>
                  <a:schemeClr val="tx1"/>
                </a:solidFill>
                <a:latin typeface="+mn-lt"/>
                <a:ea typeface="+mn-ea"/>
                <a:cs typeface="+mn-cs"/>
              </a:rPr>
              <a:t> information on Disability Discrimination is covered in the DVA Taxi Driver</a:t>
            </a:r>
            <a:r>
              <a:rPr lang="en-GB" sz="1000" b="1" kern="1200" dirty="0">
                <a:solidFill>
                  <a:schemeClr val="tx1"/>
                </a:solidFill>
                <a:latin typeface="+mn-lt"/>
                <a:ea typeface="+mn-ea"/>
                <a:cs typeface="+mn-cs"/>
              </a:rPr>
              <a:t> &amp; Information Manual &amp; from the Equality Commission.</a:t>
            </a:r>
          </a:p>
          <a:p>
            <a:endParaRPr lang="en-GB" sz="1000" baseline="0" dirty="0"/>
          </a:p>
          <a:p>
            <a:r>
              <a:rPr lang="en-GB" sz="1000" dirty="0"/>
              <a:t>There are limitations to the requirements of the law</a:t>
            </a:r>
            <a:r>
              <a:rPr lang="en-GB" sz="1000" baseline="0" dirty="0"/>
              <a:t> </a:t>
            </a:r>
            <a:r>
              <a:rPr lang="en-GB" sz="1000" dirty="0"/>
              <a:t>and disabled people still face significant inequality</a:t>
            </a:r>
          </a:p>
          <a:p>
            <a:endParaRPr lang="en-GB" sz="1000" i="1" baseline="0" dirty="0"/>
          </a:p>
          <a:p>
            <a:r>
              <a:rPr lang="en-GB" sz="1000" i="1" baseline="0" dirty="0"/>
              <a:t>I am also suggesting that we make clear the limitations of the legislation and emphasise that it is a last resort for many disabled people.</a:t>
            </a:r>
          </a:p>
          <a:p>
            <a:endParaRPr lang="en-GB" sz="1000" i="1" baseline="0"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12</a:t>
            </a:fld>
            <a:endParaRPr lang="en-GB"/>
          </a:p>
        </p:txBody>
      </p:sp>
    </p:spTree>
    <p:extLst>
      <p:ext uri="{BB962C8B-B14F-4D97-AF65-F5344CB8AC3E}">
        <p14:creationId xmlns:p14="http://schemas.microsoft.com/office/powerpoint/2010/main" val="3955125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a:t>Video Discussion</a:t>
            </a:r>
            <a:r>
              <a:rPr lang="en-GB" b="1" baseline="0" dirty="0"/>
              <a:t> Points:</a:t>
            </a:r>
          </a:p>
          <a:p>
            <a:endParaRPr lang="en-GB" b="1" baseline="0" dirty="0"/>
          </a:p>
          <a:p>
            <a:pPr>
              <a:buFont typeface="Arial" pitchFamily="34" charset="0"/>
              <a:buChar char="•"/>
            </a:pPr>
            <a:r>
              <a:rPr lang="en-GB" baseline="0" dirty="0"/>
              <a:t> What are the current policies within the taxi firm that you operate in relation to disabled people?</a:t>
            </a:r>
          </a:p>
          <a:p>
            <a:pPr>
              <a:buFont typeface="Arial" pitchFamily="34" charset="0"/>
              <a:buChar char="•"/>
            </a:pPr>
            <a:r>
              <a:rPr lang="en-GB" baseline="0" dirty="0"/>
              <a:t> As a taxi driver, do you treat disabled people any differently than any other customer, e.g. Charge extra?</a:t>
            </a:r>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a:solidFill>
                  <a:schemeClr val="tx1"/>
                </a:solidFill>
                <a:latin typeface="+mn-lt"/>
                <a:ea typeface="+mn-ea"/>
                <a:cs typeface="+mn-cs"/>
              </a:rPr>
              <a:t>Disabled people can suffer from social isolation as a result of their impairment(s).  </a:t>
            </a:r>
          </a:p>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Social isolation can often have a negative impact on the wellbeing of an individual, compounding loneliness.  Taxi drivers can play an extremely important role within society in terms of combating the loneliness and social isolation felt by people with impairments.  Accessible transport can allow disabled people to participate  in society through attending facilities and services.</a:t>
            </a:r>
          </a:p>
          <a:p>
            <a:endParaRPr lang="en-GB" sz="1200" kern="1200" baseline="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endParaRPr lang="en-GB" sz="1200" b="0" i="0" kern="1200" baseline="0" dirty="0">
              <a:solidFill>
                <a:srgbClr val="FF0000"/>
              </a:solidFill>
              <a:effectLst>
                <a:outerShdw blurRad="38100" dist="38100" dir="2700000" algn="tl">
                  <a:srgbClr val="000000">
                    <a:alpha val="43137"/>
                  </a:srgbClr>
                </a:outerShdw>
              </a:effectLst>
              <a:latin typeface="+mn-lt"/>
              <a:ea typeface="+mn-ea"/>
              <a:cs typeface="+mn-cs"/>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a:t>Video Discussion Points:</a:t>
            </a:r>
          </a:p>
          <a:p>
            <a:endParaRPr lang="en-GB" b="1" dirty="0"/>
          </a:p>
          <a:p>
            <a:pPr>
              <a:buFont typeface="Arial" pitchFamily="34" charset="0"/>
              <a:buChar char="•"/>
            </a:pPr>
            <a:r>
              <a:rPr lang="en-GB" baseline="0" dirty="0"/>
              <a:t> As a taxi driver, how do you help disabled people to attend local services?</a:t>
            </a:r>
          </a:p>
          <a:p>
            <a:pPr>
              <a:buFont typeface="Arial" pitchFamily="34" charset="0"/>
              <a:buChar char="•"/>
            </a:pPr>
            <a:r>
              <a:rPr lang="en-GB" baseline="0" dirty="0"/>
              <a:t> In providing transport to local facilities, what impact do you think this has on a disabled persons social life and interaction with others?</a:t>
            </a:r>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1" dirty="0">
              <a:solidFill>
                <a:srgbClr val="00B050"/>
              </a:solidFill>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solidFill>
                  <a:srgbClr val="FF0000"/>
                </a:solidFill>
              </a:rPr>
              <a:t>Each objective</a:t>
            </a:r>
            <a:r>
              <a:rPr lang="en-GB" baseline="0" dirty="0">
                <a:solidFill>
                  <a:srgbClr val="FF0000"/>
                </a:solidFill>
              </a:rPr>
              <a:t> should be introduced one at a time.</a:t>
            </a:r>
          </a:p>
        </p:txBody>
      </p:sp>
      <p:sp>
        <p:nvSpPr>
          <p:cNvPr id="4" name="Slide Number Placeholder 3"/>
          <p:cNvSpPr>
            <a:spLocks noGrp="1"/>
          </p:cNvSpPr>
          <p:nvPr>
            <p:ph type="sldNum" sz="quarter" idx="10"/>
          </p:nvPr>
        </p:nvSpPr>
        <p:spPr/>
        <p:txBody>
          <a:bodyPr/>
          <a:lstStyle/>
          <a:p>
            <a:fld id="{BC7F6DDC-4017-4C36-80E4-DDABC382AED4}"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i="0" kern="1200" dirty="0">
                <a:solidFill>
                  <a:schemeClr val="tx1"/>
                </a:solidFill>
                <a:latin typeface="+mn-lt"/>
                <a:ea typeface="+mn-ea"/>
                <a:cs typeface="+mn-cs"/>
              </a:rPr>
              <a:t>In</a:t>
            </a:r>
            <a:r>
              <a:rPr lang="en-GB" sz="1200" i="0" kern="1200" baseline="0" dirty="0">
                <a:solidFill>
                  <a:schemeClr val="tx1"/>
                </a:solidFill>
                <a:latin typeface="+mn-lt"/>
                <a:ea typeface="+mn-ea"/>
                <a:cs typeface="+mn-cs"/>
              </a:rPr>
              <a:t> Northern Ireland, about 20% of the population have a disability or impairment, which equates to around </a:t>
            </a:r>
            <a:r>
              <a:rPr lang="en-GB" sz="1200" i="0" kern="1200" dirty="0">
                <a:solidFill>
                  <a:schemeClr val="tx1"/>
                </a:solidFill>
                <a:latin typeface="+mn-lt"/>
                <a:ea typeface="+mn-ea"/>
                <a:cs typeface="+mn-cs"/>
              </a:rPr>
              <a:t>365,000 people;</a:t>
            </a:r>
            <a:r>
              <a:rPr lang="en-GB" sz="1200" i="0" kern="1200" baseline="0" dirty="0">
                <a:solidFill>
                  <a:schemeClr val="tx1"/>
                </a:solidFill>
                <a:latin typeface="+mn-lt"/>
                <a:ea typeface="+mn-ea"/>
                <a:cs typeface="+mn-cs"/>
              </a:rPr>
              <a:t> t</a:t>
            </a:r>
            <a:r>
              <a:rPr lang="en-GB" sz="1200" i="0" kern="1200" dirty="0">
                <a:solidFill>
                  <a:schemeClr val="tx1"/>
                </a:solidFill>
                <a:latin typeface="+mn-lt"/>
                <a:ea typeface="+mn-ea"/>
                <a:cs typeface="+mn-cs"/>
              </a:rPr>
              <a:t>his is a figure which continues</a:t>
            </a:r>
            <a:r>
              <a:rPr lang="en-GB" sz="1200" i="0" kern="1200" baseline="0" dirty="0">
                <a:solidFill>
                  <a:schemeClr val="tx1"/>
                </a:solidFill>
                <a:latin typeface="+mn-lt"/>
                <a:ea typeface="+mn-ea"/>
                <a:cs typeface="+mn-cs"/>
              </a:rPr>
              <a:t> to increase.  According to recent census figures, 4</a:t>
            </a:r>
            <a:r>
              <a:rPr lang="en-GB" sz="1200" i="0" kern="1200" dirty="0">
                <a:solidFill>
                  <a:schemeClr val="tx1"/>
                </a:solidFill>
                <a:latin typeface="+mn-lt"/>
                <a:ea typeface="+mn-ea"/>
                <a:cs typeface="+mn-cs"/>
              </a:rPr>
              <a:t>0% of households</a:t>
            </a:r>
            <a:r>
              <a:rPr lang="en-GB" sz="1200" i="0" kern="1200" baseline="0" dirty="0">
                <a:solidFill>
                  <a:schemeClr val="tx1"/>
                </a:solidFill>
                <a:latin typeface="+mn-lt"/>
                <a:ea typeface="+mn-ea"/>
                <a:cs typeface="+mn-cs"/>
              </a:rPr>
              <a:t> </a:t>
            </a:r>
            <a:r>
              <a:rPr lang="en-GB" sz="1200" i="0" kern="1200" dirty="0">
                <a:solidFill>
                  <a:schemeClr val="tx1"/>
                </a:solidFill>
                <a:latin typeface="+mn-lt"/>
                <a:ea typeface="+mn-ea"/>
                <a:cs typeface="+mn-cs"/>
              </a:rPr>
              <a:t>contain at least one person with a disability.  Due to their impairments, </a:t>
            </a:r>
            <a:r>
              <a:rPr lang="en-GB" sz="1200" i="0" kern="1200" baseline="0" dirty="0">
                <a:solidFill>
                  <a:schemeClr val="tx1"/>
                </a:solidFill>
                <a:latin typeface="+mn-lt"/>
                <a:ea typeface="+mn-ea"/>
                <a:cs typeface="+mn-cs"/>
              </a:rPr>
              <a:t>people have a greater need for accessible transport to link into local services and facilities.</a:t>
            </a:r>
            <a:endParaRPr lang="en-GB" sz="1200" i="0" kern="1200" dirty="0">
              <a:solidFill>
                <a:schemeClr val="tx1"/>
              </a:solidFill>
              <a:latin typeface="+mn-lt"/>
              <a:ea typeface="+mn-ea"/>
              <a:cs typeface="+mn-cs"/>
            </a:endParaRPr>
          </a:p>
          <a:p>
            <a:r>
              <a:rPr lang="en-GB" sz="1200" i="1" kern="1200" dirty="0">
                <a:solidFill>
                  <a:schemeClr val="tx1"/>
                </a:solidFill>
                <a:latin typeface="+mn-lt"/>
                <a:ea typeface="+mn-ea"/>
                <a:cs typeface="+mn-cs"/>
              </a:rPr>
              <a:t> </a:t>
            </a:r>
          </a:p>
          <a:p>
            <a:r>
              <a:rPr lang="en-GB" sz="1200" kern="1200" dirty="0">
                <a:solidFill>
                  <a:schemeClr val="tx1"/>
                </a:solidFill>
                <a:latin typeface="+mn-lt"/>
                <a:ea typeface="+mn-ea"/>
                <a:cs typeface="+mn-cs"/>
              </a:rPr>
              <a:t>The degree of disability can impact individuals</a:t>
            </a:r>
            <a:r>
              <a:rPr lang="en-GB" sz="1200" kern="1200" baseline="0" dirty="0">
                <a:solidFill>
                  <a:schemeClr val="tx1"/>
                </a:solidFill>
                <a:latin typeface="+mn-lt"/>
                <a:ea typeface="+mn-ea"/>
                <a:cs typeface="+mn-cs"/>
              </a:rPr>
              <a:t> in different ways and while i</a:t>
            </a:r>
            <a:r>
              <a:rPr lang="en-GB" sz="1200" kern="1200" dirty="0">
                <a:solidFill>
                  <a:schemeClr val="tx1"/>
                </a:solidFill>
                <a:latin typeface="+mn-lt"/>
                <a:ea typeface="+mn-ea"/>
                <a:cs typeface="+mn-cs"/>
              </a:rPr>
              <a:t>mpairments</a:t>
            </a:r>
            <a:r>
              <a:rPr lang="en-GB" sz="1200" kern="1200" baseline="0" dirty="0">
                <a:solidFill>
                  <a:schemeClr val="tx1"/>
                </a:solidFill>
                <a:latin typeface="+mn-lt"/>
                <a:ea typeface="+mn-ea"/>
                <a:cs typeface="+mn-cs"/>
              </a:rPr>
              <a:t> can be visible, (such as those with mobility impairments), others can have hidden, or invisible impairments, such as speech or psychological disorders. </a:t>
            </a:r>
            <a:r>
              <a:rPr lang="en-GB" sz="1200" b="0" i="0" kern="1200" baseline="0" dirty="0">
                <a:solidFill>
                  <a:schemeClr val="tx1"/>
                </a:solidFill>
                <a:latin typeface="+mn-lt"/>
                <a:ea typeface="+mn-ea"/>
                <a:cs typeface="+mn-cs"/>
              </a:rPr>
              <a:t>T</a:t>
            </a:r>
            <a:r>
              <a:rPr lang="en-GB" sz="1200" b="0" i="0" kern="1200" dirty="0">
                <a:solidFill>
                  <a:schemeClr val="tx1"/>
                </a:solidFill>
                <a:latin typeface="+mn-lt"/>
                <a:ea typeface="+mn-ea"/>
                <a:cs typeface="+mn-cs"/>
              </a:rPr>
              <a:t>hese are not immediately apparent to others and can make it </a:t>
            </a:r>
            <a:r>
              <a:rPr lang="en-GB" sz="1200" kern="1200" baseline="0" dirty="0">
                <a:solidFill>
                  <a:schemeClr val="tx1"/>
                </a:solidFill>
                <a:latin typeface="+mn-lt"/>
                <a:ea typeface="+mn-ea"/>
                <a:cs typeface="+mn-cs"/>
              </a:rPr>
              <a:t>difficult for people to identify. </a:t>
            </a:r>
            <a:endParaRPr lang="en-GB" sz="1200" kern="1200" dirty="0">
              <a:solidFill>
                <a:schemeClr val="tx1"/>
              </a:solidFill>
              <a:latin typeface="+mn-lt"/>
              <a:ea typeface="+mn-ea"/>
              <a:cs typeface="+mn-cs"/>
            </a:endParaRPr>
          </a:p>
          <a:p>
            <a:pPr fontAlgn="base"/>
            <a:endParaRPr lang="en-GB" sz="1200" kern="1200" dirty="0">
              <a:solidFill>
                <a:schemeClr val="tx1"/>
              </a:solidFill>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Individuals who have one condition may also have other related conditions as they can overlap with one another.</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kern="1200" dirty="0">
              <a:solidFill>
                <a:schemeClr val="tx1"/>
              </a:solidFill>
              <a:latin typeface="+mn-lt"/>
              <a:ea typeface="+mn-ea"/>
              <a:cs typeface="+mn-cs"/>
            </a:endParaRPr>
          </a:p>
          <a:p>
            <a:pPr fontAlgn="base"/>
            <a:r>
              <a:rPr lang="en-GB" sz="1200" kern="1200" dirty="0">
                <a:solidFill>
                  <a:schemeClr val="tx1"/>
                </a:solidFill>
                <a:latin typeface="+mn-lt"/>
                <a:ea typeface="+mn-ea"/>
                <a:cs typeface="+mn-cs"/>
              </a:rPr>
              <a:t>It is important to be mindful of</a:t>
            </a:r>
            <a:r>
              <a:rPr lang="en-GB" sz="1200" kern="1200" baseline="0" dirty="0">
                <a:solidFill>
                  <a:schemeClr val="tx1"/>
                </a:solidFill>
                <a:latin typeface="+mn-lt"/>
                <a:ea typeface="+mn-ea"/>
                <a:cs typeface="+mn-cs"/>
              </a:rPr>
              <a:t> the needs of all of your customers, but particularly those with impairments.</a:t>
            </a:r>
            <a:endParaRPr lang="en-GB"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Disability is associated with increasing age and the most recent census reported a demographic shift in Northern Ireland with the proportion of people aged 65 years and over rising.  </a:t>
            </a:r>
            <a:r>
              <a:rPr lang="en-GB" sz="1200" i="0" kern="1200" dirty="0">
                <a:solidFill>
                  <a:schemeClr val="tx1"/>
                </a:solidFill>
                <a:latin typeface="+mn-lt"/>
                <a:ea typeface="+mn-ea"/>
                <a:cs typeface="+mn-cs"/>
              </a:rPr>
              <a:t>Of the 365,000 self declared disabled</a:t>
            </a:r>
            <a:r>
              <a:rPr lang="en-GB" sz="1200" i="0" kern="1200" baseline="0" dirty="0">
                <a:solidFill>
                  <a:schemeClr val="tx1"/>
                </a:solidFill>
                <a:latin typeface="+mn-lt"/>
                <a:ea typeface="+mn-ea"/>
                <a:cs typeface="+mn-cs"/>
              </a:rPr>
              <a:t> people, 46% are aged 65 and older, yet just 3% were born with any impairment.  </a:t>
            </a:r>
          </a:p>
          <a:p>
            <a:endParaRPr lang="en-GB"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The taxi industry can play an important role in helping older people to age well and attain a better quality of life through access to local services.</a:t>
            </a:r>
            <a:r>
              <a:rPr lang="en-GB" sz="1200" kern="1200" dirty="0">
                <a:solidFill>
                  <a:schemeClr val="tx1"/>
                </a:solidFill>
                <a:latin typeface="+mn-lt"/>
                <a:ea typeface="+mn-ea"/>
                <a:cs typeface="+mn-cs"/>
              </a:rPr>
              <a:t> For the frail</a:t>
            </a:r>
            <a:r>
              <a:rPr lang="en-GB" sz="1200" kern="1200" baseline="0" dirty="0">
                <a:solidFill>
                  <a:schemeClr val="tx1"/>
                </a:solidFill>
                <a:latin typeface="+mn-lt"/>
                <a:ea typeface="+mn-ea"/>
                <a:cs typeface="+mn-cs"/>
              </a:rPr>
              <a:t> </a:t>
            </a:r>
            <a:r>
              <a:rPr lang="en-GB" sz="1200" kern="1200" dirty="0">
                <a:solidFill>
                  <a:schemeClr val="tx1"/>
                </a:solidFill>
                <a:latin typeface="+mn-lt"/>
                <a:ea typeface="+mn-ea"/>
                <a:cs typeface="+mn-cs"/>
              </a:rPr>
              <a:t>elderly disabled people, taxis can be a lifeline to their local community and can ensure they can continue to live</a:t>
            </a:r>
            <a:r>
              <a:rPr lang="en-GB" sz="1200" kern="1200" baseline="0" dirty="0">
                <a:solidFill>
                  <a:schemeClr val="tx1"/>
                </a:solidFill>
                <a:latin typeface="+mn-lt"/>
                <a:ea typeface="+mn-ea"/>
                <a:cs typeface="+mn-cs"/>
              </a:rPr>
              <a:t> </a:t>
            </a:r>
            <a:r>
              <a:rPr lang="en-GB" sz="1200" kern="1200" dirty="0">
                <a:solidFill>
                  <a:schemeClr val="tx1"/>
                </a:solidFill>
                <a:latin typeface="+mn-lt"/>
                <a:ea typeface="+mn-ea"/>
                <a:cs typeface="+mn-cs"/>
              </a:rPr>
              <a:t>independently in</a:t>
            </a:r>
            <a:r>
              <a:rPr lang="en-GB" sz="1200" kern="1200" baseline="0" dirty="0">
                <a:solidFill>
                  <a:schemeClr val="tx1"/>
                </a:solidFill>
                <a:latin typeface="+mn-lt"/>
                <a:ea typeface="+mn-ea"/>
                <a:cs typeface="+mn-cs"/>
              </a:rPr>
              <a:t> their own</a:t>
            </a:r>
            <a:r>
              <a:rPr lang="en-GB" sz="1200" kern="1200" dirty="0">
                <a:solidFill>
                  <a:schemeClr val="tx1"/>
                </a:solidFill>
                <a:latin typeface="+mn-lt"/>
                <a:ea typeface="+mn-ea"/>
                <a:cs typeface="+mn-cs"/>
              </a:rPr>
              <a:t> homes. Taxis are often the only means of accessible transport but also the most flexible mode of transport available.</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a:t>Video Discussion Points:</a:t>
            </a:r>
          </a:p>
          <a:p>
            <a:endParaRPr lang="en-GB" dirty="0"/>
          </a:p>
          <a:p>
            <a:pPr lvl="0">
              <a:buFont typeface="Arial" pitchFamily="34" charset="0"/>
              <a:buChar char="•"/>
            </a:pPr>
            <a:r>
              <a:rPr lang="en-GB" sz="1200" kern="1200" dirty="0">
                <a:solidFill>
                  <a:schemeClr val="tx1"/>
                </a:solidFill>
                <a:latin typeface="+mn-lt"/>
                <a:ea typeface="+mn-ea"/>
                <a:cs typeface="+mn-cs"/>
              </a:rPr>
              <a:t> What experience do you have with disabled people? </a:t>
            </a:r>
          </a:p>
          <a:p>
            <a:pPr lvl="0">
              <a:buFont typeface="Arial" pitchFamily="34" charset="0"/>
              <a:buChar char="•"/>
            </a:pPr>
            <a:r>
              <a:rPr lang="en-GB" sz="1200" kern="1200" dirty="0">
                <a:solidFill>
                  <a:schemeClr val="tx1"/>
                </a:solidFill>
                <a:latin typeface="+mn-lt"/>
                <a:ea typeface="+mn-ea"/>
                <a:cs typeface="+mn-cs"/>
              </a:rPr>
              <a:t> Do you currently transport disabled passengers? </a:t>
            </a:r>
          </a:p>
          <a:p>
            <a:pPr lvl="0">
              <a:buFont typeface="Arial" pitchFamily="34" charset="0"/>
              <a:buChar char="•"/>
            </a:pPr>
            <a:r>
              <a:rPr lang="en-GB" sz="1200" kern="1200" dirty="0">
                <a:solidFill>
                  <a:schemeClr val="tx1"/>
                </a:solidFill>
                <a:latin typeface="+mn-lt"/>
                <a:ea typeface="+mn-ea"/>
                <a:cs typeface="+mn-cs"/>
              </a:rPr>
              <a:t> What are your experiences of transporting disabled people from one place to another?</a:t>
            </a:r>
          </a:p>
          <a:p>
            <a:pPr lvl="0">
              <a:buFont typeface="Arial" pitchFamily="34" charset="0"/>
              <a:buChar char="•"/>
            </a:pPr>
            <a:r>
              <a:rPr lang="en-GB" sz="1200" kern="1200" dirty="0">
                <a:solidFill>
                  <a:schemeClr val="tx1"/>
                </a:solidFill>
                <a:latin typeface="+mn-lt"/>
                <a:ea typeface="+mn-ea"/>
                <a:cs typeface="+mn-cs"/>
              </a:rPr>
              <a:t> Not every impairment is obvious, do you have any experience of hidden impairments?</a:t>
            </a:r>
          </a:p>
        </p:txBody>
      </p:sp>
      <p:sp>
        <p:nvSpPr>
          <p:cNvPr id="4" name="Slide Number Placeholder 3"/>
          <p:cNvSpPr>
            <a:spLocks noGrp="1"/>
          </p:cNvSpPr>
          <p:nvPr>
            <p:ph type="sldNum" sz="quarter" idx="10"/>
          </p:nvPr>
        </p:nvSpPr>
        <p:spPr/>
        <p:txBody>
          <a:bodyPr/>
          <a:lstStyle/>
          <a:p>
            <a:fld id="{BC7F6DDC-4017-4C36-80E4-DDABC382AED4}"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UK households with a disabled person have a combined income of £212bn after housing costs.</a:t>
            </a:r>
            <a:r>
              <a:rPr lang="en-GB" baseline="0" dirty="0"/>
              <a:t>  </a:t>
            </a:r>
            <a:r>
              <a:rPr lang="en-GB" dirty="0"/>
              <a:t>This figure represents a huge contribution to thriving local economies. If your business is not fully accessible to disabled people, you are missing out on your share of this massive spending power. </a:t>
            </a:r>
          </a:p>
          <a:p>
            <a:endParaRPr lang="en-GB" dirty="0"/>
          </a:p>
          <a:p>
            <a:r>
              <a:rPr lang="en-GB" dirty="0"/>
              <a:t>People with disabilities contribute over £80 billion a year to the UK economy and they may account for up to 20% of the customer base for an average UK business.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As well as providing  business</a:t>
            </a:r>
            <a:r>
              <a:rPr lang="en-GB" baseline="0" dirty="0"/>
              <a:t> opportunities for the taxi industry, </a:t>
            </a:r>
            <a:r>
              <a:rPr lang="en-GB" dirty="0"/>
              <a:t>addressing the needs of people with disabilities </a:t>
            </a:r>
            <a:r>
              <a:rPr lang="en-GB" sz="1200" kern="1200" dirty="0">
                <a:solidFill>
                  <a:schemeClr val="tx1"/>
                </a:solidFill>
                <a:latin typeface="+mn-lt"/>
                <a:ea typeface="+mn-ea"/>
                <a:cs typeface="+mn-cs"/>
              </a:rPr>
              <a:t>could ensure that disabled people have access to vital community services.</a:t>
            </a:r>
            <a:r>
              <a:rPr lang="en-GB" sz="1200" kern="1200" baseline="0" dirty="0">
                <a:solidFill>
                  <a:schemeClr val="tx1"/>
                </a:solidFill>
                <a:latin typeface="+mn-lt"/>
                <a:ea typeface="+mn-ea"/>
                <a:cs typeface="+mn-cs"/>
              </a:rPr>
              <a:t> </a:t>
            </a:r>
            <a:endParaRPr lang="en-GB" sz="1200" kern="1200" dirty="0">
              <a:solidFill>
                <a:schemeClr val="tx1"/>
              </a:solidFill>
              <a:latin typeface="+mn-lt"/>
              <a:ea typeface="+mn-ea"/>
              <a:cs typeface="+mn-cs"/>
            </a:endParaRPr>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Happy customers=loyal customers= repeat customers</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7</a:t>
            </a:fld>
            <a:endParaRPr lang="en-GB"/>
          </a:p>
        </p:txBody>
      </p:sp>
    </p:spTree>
    <p:extLst>
      <p:ext uri="{BB962C8B-B14F-4D97-AF65-F5344CB8AC3E}">
        <p14:creationId xmlns:p14="http://schemas.microsoft.com/office/powerpoint/2010/main" val="792134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hangingPunct="0"/>
            <a:r>
              <a:rPr lang="en-GB" sz="1200" b="1" kern="1200" dirty="0">
                <a:solidFill>
                  <a:schemeClr val="tx1"/>
                </a:solidFill>
                <a:latin typeface="+mn-lt"/>
                <a:ea typeface="+mn-ea"/>
                <a:cs typeface="+mn-cs"/>
              </a:rPr>
              <a:t>Video Discussion Points:</a:t>
            </a:r>
          </a:p>
          <a:p>
            <a:pPr fontAlgn="base" hangingPunct="0"/>
            <a:endParaRPr lang="en-GB" sz="1200" b="1" kern="1200" dirty="0">
              <a:solidFill>
                <a:schemeClr val="tx1"/>
              </a:solidFill>
              <a:latin typeface="+mn-lt"/>
              <a:ea typeface="+mn-ea"/>
              <a:cs typeface="+mn-cs"/>
            </a:endParaRPr>
          </a:p>
          <a:p>
            <a:pPr lvl="0" fontAlgn="base" hangingPunct="0">
              <a:buFont typeface="Arial" pitchFamily="34" charset="0"/>
              <a:buChar char="•"/>
            </a:pPr>
            <a:r>
              <a:rPr lang="en-GB" sz="1200" kern="1200" dirty="0">
                <a:solidFill>
                  <a:schemeClr val="tx1"/>
                </a:solidFill>
                <a:latin typeface="+mn-lt"/>
                <a:ea typeface="+mn-ea"/>
                <a:cs typeface="+mn-cs"/>
              </a:rPr>
              <a:t> First impressions mean a lot; how can you improve the way you deliver your service?</a:t>
            </a:r>
          </a:p>
          <a:p>
            <a:pPr lvl="0" fontAlgn="base" hangingPunct="0">
              <a:buFont typeface="Arial" pitchFamily="34" charset="0"/>
              <a:buChar char="•"/>
            </a:pPr>
            <a:r>
              <a:rPr lang="en-GB" sz="1200" kern="1200" dirty="0">
                <a:solidFill>
                  <a:schemeClr val="tx1"/>
                </a:solidFill>
                <a:latin typeface="+mn-lt"/>
                <a:ea typeface="+mn-ea"/>
                <a:cs typeface="+mn-cs"/>
              </a:rPr>
              <a:t> As a taxi driver, you want to build a good customer base- this can be achieved by treating all passengers well.  Are there any practices that other taxi drivers could benefit from?</a:t>
            </a:r>
          </a:p>
        </p:txBody>
      </p:sp>
      <p:sp>
        <p:nvSpPr>
          <p:cNvPr id="4" name="Slide Number Placeholder 3"/>
          <p:cNvSpPr>
            <a:spLocks noGrp="1"/>
          </p:cNvSpPr>
          <p:nvPr>
            <p:ph type="sldNum" sz="quarter" idx="10"/>
          </p:nvPr>
        </p:nvSpPr>
        <p:spPr/>
        <p:txBody>
          <a:bodyPr/>
          <a:lstStyle/>
          <a:p>
            <a:fld id="{BC7F6DDC-4017-4C36-80E4-DDABC382AED4}"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kern="1200" dirty="0">
                <a:solidFill>
                  <a:schemeClr val="tx1"/>
                </a:solidFill>
                <a:latin typeface="+mn-lt"/>
                <a:ea typeface="+mn-ea"/>
                <a:cs typeface="+mn-cs"/>
              </a:rPr>
              <a:t>Communication is key to ensuring the requirements of customers are met- this will include providing any assistance</a:t>
            </a:r>
            <a:r>
              <a:rPr lang="en-GB" sz="1200" kern="1200" baseline="0" dirty="0">
                <a:solidFill>
                  <a:schemeClr val="tx1"/>
                </a:solidFill>
                <a:latin typeface="+mn-lt"/>
                <a:ea typeface="+mn-ea"/>
                <a:cs typeface="+mn-cs"/>
              </a:rPr>
              <a:t> that they may need.  It is important to treat a disabled person the way you would treat anyone else, this, in turn will make them feel more at ease in your taxi.</a:t>
            </a:r>
          </a:p>
          <a:p>
            <a:pPr lvl="0"/>
            <a:endParaRPr lang="en-GB" sz="1200" kern="1200" baseline="0" dirty="0">
              <a:solidFill>
                <a:schemeClr val="tx1"/>
              </a:solidFill>
              <a:latin typeface="+mn-lt"/>
              <a:ea typeface="+mn-ea"/>
              <a:cs typeface="+mn-cs"/>
            </a:endParaRPr>
          </a:p>
          <a:p>
            <a:pPr lvl="0"/>
            <a:r>
              <a:rPr lang="en-GB" sz="1200" kern="1200" baseline="0" dirty="0">
                <a:solidFill>
                  <a:schemeClr val="tx1"/>
                </a:solidFill>
                <a:latin typeface="+mn-lt"/>
                <a:ea typeface="+mn-ea"/>
                <a:cs typeface="+mn-cs"/>
              </a:rPr>
              <a:t>Some disabled people have mobility issues, so it will take them longer to get from one place to another.  Others may have difficulties communicating where they are going.  Extra time should be allowed when transporting a disabled passenger, as they may need longer to tell you where they need to go and getting into and out of your vehicle.  They may also require extra assistance from the taxi to their final destination if it is a building or location that they have not been to before.  Building extra time into a journey will ensure that the disabled person and you (the taxi driver) are under less pressure to get from one place to another.</a:t>
            </a:r>
          </a:p>
          <a:p>
            <a:pPr lvl="0"/>
            <a:endParaRPr lang="en-GB" sz="1200" kern="1200" baseline="0" dirty="0">
              <a:solidFill>
                <a:schemeClr val="tx1"/>
              </a:solidFill>
              <a:latin typeface="+mn-lt"/>
              <a:ea typeface="+mn-ea"/>
              <a:cs typeface="+mn-cs"/>
            </a:endParaRPr>
          </a:p>
          <a:p>
            <a:pPr lvl="0"/>
            <a:r>
              <a:rPr lang="en-GB" sz="1200" kern="1200" baseline="0" dirty="0">
                <a:solidFill>
                  <a:schemeClr val="tx1"/>
                </a:solidFill>
                <a:latin typeface="+mn-lt"/>
                <a:ea typeface="+mn-ea"/>
                <a:cs typeface="+mn-cs"/>
              </a:rPr>
              <a:t>Different people have different impairments and each individual will be in the best position to tell you what they need from you.  You can offer assistance to a disabled person, but ultimately it will be them who decides whether to accept this help.  </a:t>
            </a:r>
          </a:p>
          <a:p>
            <a:endParaRPr lang="en-GB" sz="1200" kern="120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5791200"/>
            <a:ext cx="2895600" cy="930275"/>
          </a:xfrm>
        </p:spPr>
        <p:txBody>
          <a:bodyPr/>
          <a:lstStyle/>
          <a:p>
            <a:fld id="{1D8BD707-D9CF-40AE-B4C6-C98DA3205C09}"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5715000"/>
            <a:ext cx="2971800" cy="100647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2" descr="C:\Users\0632100\Desktop\TAXI DRIVER CPC.jpg"/>
          <p:cNvPicPr>
            <a:picLocks noChangeAspect="1" noChangeArrowheads="1"/>
          </p:cNvPicPr>
          <p:nvPr userDrawn="1"/>
        </p:nvPicPr>
        <p:blipFill>
          <a:blip r:embed="rId13" cstate="print"/>
          <a:srcRect/>
          <a:stretch>
            <a:fillRect/>
          </a:stretch>
        </p:blipFill>
        <p:spPr bwMode="auto">
          <a:xfrm>
            <a:off x="6553200" y="6172200"/>
            <a:ext cx="2322513" cy="584086"/>
          </a:xfrm>
          <a:prstGeom prst="rect">
            <a:avLst/>
          </a:prstGeom>
          <a:noFill/>
        </p:spPr>
      </p:pic>
      <p:pic>
        <p:nvPicPr>
          <p:cNvPr id="8" name="Picture 2" descr="C:\Users\1422681.NIGOV\AppData\Local\Microsoft\Windows\Temporary Internet Files\Content.Outlook\S0SF0IT8\DVA CMYK.jpg"/>
          <p:cNvPicPr>
            <a:picLocks noChangeAspect="1" noChangeArrowheads="1"/>
          </p:cNvPicPr>
          <p:nvPr userDrawn="1"/>
        </p:nvPicPr>
        <p:blipFill>
          <a:blip r:embed="rId14" cstate="print"/>
          <a:srcRect/>
          <a:stretch>
            <a:fillRect/>
          </a:stretch>
        </p:blipFill>
        <p:spPr bwMode="auto">
          <a:xfrm>
            <a:off x="457200" y="5791200"/>
            <a:ext cx="2892552" cy="859536"/>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axuSN8nY4zo"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ideo" Target="https://www.youtube.com/embed/hYw9hEKNpC0"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ideo" Target="https://www.youtube.com/embed/6I3idOv5-78"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ideo" Target="https://www.youtube.com/embed/rha7w18dBNw"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gif"/><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1RaNxtwXq_Q"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https://www.youtube.com/embed/owag-pNR0U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1447799"/>
          </a:xfrm>
        </p:spPr>
        <p:txBody>
          <a:bodyPr anchor="ctr">
            <a:normAutofit/>
          </a:bodyPr>
          <a:lstStyle/>
          <a:p>
            <a:pPr algn="ctr">
              <a:buNone/>
            </a:pPr>
            <a:r>
              <a:rPr lang="en-GB" dirty="0"/>
              <a:t> </a:t>
            </a:r>
            <a:r>
              <a:rPr lang="en-GB" sz="4400" dirty="0"/>
              <a:t>Disability Equality </a:t>
            </a:r>
            <a:r>
              <a:rPr lang="en-GB" dirty="0"/>
              <a:t>– </a:t>
            </a:r>
          </a:p>
          <a:p>
            <a:pPr algn="ctr">
              <a:buNone/>
            </a:pPr>
            <a:r>
              <a:rPr lang="en-GB" dirty="0"/>
              <a:t>An introduction to disability and disabled people</a:t>
            </a:r>
          </a:p>
        </p:txBody>
      </p:sp>
      <p:pic>
        <p:nvPicPr>
          <p:cNvPr id="2" name="axuSN8nY4zo"/>
          <p:cNvPicPr>
            <a:picLocks noRot="1" noChangeAspect="1"/>
          </p:cNvPicPr>
          <p:nvPr>
            <a:videoFile r:link="rId1"/>
          </p:nvPr>
        </p:nvPicPr>
        <p:blipFill>
          <a:blip r:embed="rId4"/>
          <a:stretch>
            <a:fillRect/>
          </a:stretch>
        </p:blipFill>
        <p:spPr>
          <a:xfrm>
            <a:off x="1524000" y="1952243"/>
            <a:ext cx="6553200" cy="36861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Customer Service</a:t>
            </a:r>
          </a:p>
        </p:txBody>
      </p:sp>
      <p:pic>
        <p:nvPicPr>
          <p:cNvPr id="4" name="hYw9hEKNpC0"/>
          <p:cNvPicPr>
            <a:picLocks noGrp="1" noRot="1" noChangeAspect="1"/>
          </p:cNvPicPr>
          <p:nvPr>
            <p:ph idx="1"/>
            <a:videoFile r:link="rId1"/>
          </p:nvPr>
        </p:nvPicPr>
        <p:blipFill>
          <a:blip r:embed="rId4"/>
          <a:stretch>
            <a:fillRect/>
          </a:stretch>
        </p:blipFill>
        <p:spPr>
          <a:xfrm>
            <a:off x="685800" y="1219200"/>
            <a:ext cx="7991856" cy="449541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Taxi Drivers and the law</a:t>
            </a:r>
          </a:p>
        </p:txBody>
      </p:sp>
      <p:sp>
        <p:nvSpPr>
          <p:cNvPr id="3" name="Content Placeholder 2"/>
          <p:cNvSpPr>
            <a:spLocks noGrp="1"/>
          </p:cNvSpPr>
          <p:nvPr>
            <p:ph idx="1"/>
          </p:nvPr>
        </p:nvSpPr>
        <p:spPr>
          <a:xfrm>
            <a:off x="457200" y="1905000"/>
            <a:ext cx="8229600" cy="4221163"/>
          </a:xfrm>
        </p:spPr>
        <p:txBody>
          <a:bodyPr/>
          <a:lstStyle/>
          <a:p>
            <a:pPr>
              <a:lnSpc>
                <a:spcPct val="150000"/>
              </a:lnSpc>
            </a:pPr>
            <a:r>
              <a:rPr lang="en-GB" dirty="0"/>
              <a:t>The Disability Discrimination Act 1995</a:t>
            </a:r>
          </a:p>
          <a:p>
            <a:pPr>
              <a:lnSpc>
                <a:spcPct val="150000"/>
              </a:lnSpc>
            </a:pPr>
            <a:endParaRPr lang="en-GB" dirty="0"/>
          </a:p>
          <a:p>
            <a:r>
              <a:rPr lang="en-GB" dirty="0"/>
              <a:t>The Disability Discrimination (Transport Vehicles) Regulations (Northern Ireland) 2009.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the law means</a:t>
            </a:r>
          </a:p>
        </p:txBody>
      </p:sp>
      <p:sp>
        <p:nvSpPr>
          <p:cNvPr id="3" name="Content Placeholder 2"/>
          <p:cNvSpPr>
            <a:spLocks noGrp="1"/>
          </p:cNvSpPr>
          <p:nvPr>
            <p:ph idx="1"/>
          </p:nvPr>
        </p:nvSpPr>
        <p:spPr/>
        <p:txBody>
          <a:bodyPr>
            <a:normAutofit/>
          </a:bodyPr>
          <a:lstStyle/>
          <a:p>
            <a:r>
              <a:rPr lang="en-GB" dirty="0"/>
              <a:t>Discrimination is unlawful</a:t>
            </a:r>
          </a:p>
          <a:p>
            <a:endParaRPr lang="en-GB" dirty="0"/>
          </a:p>
          <a:p>
            <a:r>
              <a:rPr lang="en-GB" dirty="0"/>
              <a:t>Cannot treat disabled people less favourably</a:t>
            </a:r>
          </a:p>
          <a:p>
            <a:endParaRPr lang="en-GB" dirty="0"/>
          </a:p>
          <a:p>
            <a:r>
              <a:rPr lang="en-GB" dirty="0"/>
              <a:t>Required to make reasonable adjustments</a:t>
            </a:r>
          </a:p>
          <a:p>
            <a:endParaRPr lang="en-GB" dirty="0"/>
          </a:p>
          <a:p>
            <a:r>
              <a:rPr lang="en-GB" dirty="0"/>
              <a:t>Carriage of guide and assistance dogs</a:t>
            </a:r>
          </a:p>
          <a:p>
            <a:endParaRPr lang="en-GB" dirty="0"/>
          </a:p>
          <a:p>
            <a:endParaRPr lang="en-GB" dirty="0"/>
          </a:p>
        </p:txBody>
      </p:sp>
    </p:spTree>
    <p:extLst>
      <p:ext uri="{BB962C8B-B14F-4D97-AF65-F5344CB8AC3E}">
        <p14:creationId xmlns:p14="http://schemas.microsoft.com/office/powerpoint/2010/main" val="1078114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Taxi Drivers and the Law </a:t>
            </a:r>
          </a:p>
        </p:txBody>
      </p:sp>
      <p:pic>
        <p:nvPicPr>
          <p:cNvPr id="4" name="6I3idOv5-78"/>
          <p:cNvPicPr>
            <a:picLocks noGrp="1" noRot="1" noChangeAspect="1"/>
          </p:cNvPicPr>
          <p:nvPr>
            <p:ph idx="1"/>
            <a:videoFile r:link="rId1"/>
          </p:nvPr>
        </p:nvPicPr>
        <p:blipFill>
          <a:blip r:embed="rId4"/>
          <a:stretch>
            <a:fillRect/>
          </a:stretch>
        </p:blipFill>
        <p:spPr>
          <a:xfrm>
            <a:off x="685800" y="1143000"/>
            <a:ext cx="7997952" cy="449884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Making a difference</a:t>
            </a:r>
          </a:p>
        </p:txBody>
      </p:sp>
      <p:sp>
        <p:nvSpPr>
          <p:cNvPr id="3" name="Content Placeholder 2"/>
          <p:cNvSpPr>
            <a:spLocks noGrp="1"/>
          </p:cNvSpPr>
          <p:nvPr>
            <p:ph idx="1"/>
          </p:nvPr>
        </p:nvSpPr>
        <p:spPr>
          <a:xfrm>
            <a:off x="457200" y="1371600"/>
            <a:ext cx="8229600" cy="4297363"/>
          </a:xfrm>
        </p:spPr>
        <p:txBody>
          <a:bodyPr>
            <a:normAutofit lnSpcReduction="10000"/>
          </a:bodyPr>
          <a:lstStyle/>
          <a:p>
            <a:pPr>
              <a:buNone/>
            </a:pPr>
            <a:endParaRPr lang="en-GB" sz="2400" dirty="0">
              <a:latin typeface="+mj-lt"/>
              <a:ea typeface="+mj-ea"/>
              <a:cs typeface="+mj-cs"/>
            </a:endParaRPr>
          </a:p>
          <a:p>
            <a:r>
              <a:rPr lang="en-GB" sz="2800" dirty="0"/>
              <a:t>Taxis can provide a link for people with impairments to local facilities and services.</a:t>
            </a:r>
          </a:p>
          <a:p>
            <a:pPr>
              <a:buNone/>
            </a:pPr>
            <a:endParaRPr lang="en-GB" sz="2800" dirty="0"/>
          </a:p>
          <a:p>
            <a:r>
              <a:rPr lang="en-GB" sz="2800" dirty="0"/>
              <a:t>Taxis can enable social interaction and reduce the risk of social isolation and loneliness.</a:t>
            </a:r>
          </a:p>
          <a:p>
            <a:endParaRPr lang="en-US" sz="2800" dirty="0"/>
          </a:p>
          <a:p>
            <a:r>
              <a:rPr lang="en-US" sz="2800" dirty="0"/>
              <a:t>Good customer service means that you can make a difference in peoples lives.</a:t>
            </a:r>
          </a:p>
          <a:p>
            <a:endParaRPr lang="en-GB" dirty="0">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Taxi Drivers make a difference</a:t>
            </a:r>
          </a:p>
        </p:txBody>
      </p:sp>
      <p:pic>
        <p:nvPicPr>
          <p:cNvPr id="4" name="rha7w18dBNw"/>
          <p:cNvPicPr>
            <a:picLocks noGrp="1" noRot="1" noChangeAspect="1"/>
          </p:cNvPicPr>
          <p:nvPr>
            <p:ph idx="1"/>
            <a:videoFile r:link="rId1"/>
          </p:nvPr>
        </p:nvPicPr>
        <p:blipFill>
          <a:blip r:embed="rId4"/>
          <a:stretch>
            <a:fillRect/>
          </a:stretch>
        </p:blipFill>
        <p:spPr>
          <a:xfrm>
            <a:off x="609600" y="1216152"/>
            <a:ext cx="7997952" cy="449884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Special thanks to...</a:t>
            </a:r>
          </a:p>
        </p:txBody>
      </p:sp>
      <p:pic>
        <p:nvPicPr>
          <p:cNvPr id="4" name="Content Placeholder 3" descr="Ballymoney Community Resource Centre logo"/>
          <p:cNvPicPr>
            <a:picLocks noGrp="1"/>
          </p:cNvPicPr>
          <p:nvPr>
            <p:ph idx="1"/>
          </p:nvPr>
        </p:nvPicPr>
        <p:blipFill>
          <a:blip r:embed="rId3" cstate="print"/>
          <a:srcRect/>
          <a:stretch>
            <a:fillRect/>
          </a:stretch>
        </p:blipFill>
        <p:spPr bwMode="auto">
          <a:xfrm>
            <a:off x="1219200" y="4114800"/>
            <a:ext cx="5381625" cy="733425"/>
          </a:xfrm>
          <a:prstGeom prst="rect">
            <a:avLst/>
          </a:prstGeom>
          <a:noFill/>
          <a:ln w="9525">
            <a:noFill/>
            <a:miter lim="800000"/>
            <a:headEnd/>
            <a:tailEnd/>
          </a:ln>
        </p:spPr>
      </p:pic>
      <p:pic>
        <p:nvPicPr>
          <p:cNvPr id="5" name="Picture 1"/>
          <p:cNvPicPr>
            <a:picLocks noChangeAspect="1" noChangeArrowheads="1"/>
          </p:cNvPicPr>
          <p:nvPr/>
        </p:nvPicPr>
        <p:blipFill>
          <a:blip r:embed="rId4" cstate="print"/>
          <a:srcRect/>
          <a:stretch>
            <a:fillRect/>
          </a:stretch>
        </p:blipFill>
        <p:spPr bwMode="auto">
          <a:xfrm>
            <a:off x="1295400" y="3429000"/>
            <a:ext cx="5246687" cy="457200"/>
          </a:xfrm>
          <a:prstGeom prst="rect">
            <a:avLst/>
          </a:prstGeom>
          <a:noFill/>
          <a:ln w="12700" cap="flat">
            <a:noFill/>
            <a:miter lim="800000"/>
            <a:headEnd/>
            <a:tailEnd/>
          </a:ln>
        </p:spPr>
      </p:pic>
      <p:grpSp>
        <p:nvGrpSpPr>
          <p:cNvPr id="3" name="Group 3"/>
          <p:cNvGrpSpPr>
            <a:grpSpLocks/>
          </p:cNvGrpSpPr>
          <p:nvPr/>
        </p:nvGrpSpPr>
        <p:grpSpPr bwMode="auto">
          <a:xfrm>
            <a:off x="5943600" y="1066800"/>
            <a:ext cx="2133600" cy="2285999"/>
            <a:chOff x="321" y="373"/>
            <a:chExt cx="1482" cy="1552"/>
          </a:xfrm>
        </p:grpSpPr>
        <p:sp>
          <p:nvSpPr>
            <p:cNvPr id="7" name="AutoShape 1"/>
            <p:cNvSpPr>
              <a:spLocks/>
            </p:cNvSpPr>
            <p:nvPr/>
          </p:nvSpPr>
          <p:spPr bwMode="auto">
            <a:xfrm rot="19260000">
              <a:off x="321" y="373"/>
              <a:ext cx="1482" cy="1552"/>
            </a:xfrm>
            <a:prstGeom prst="wedgeEllipseCallout">
              <a:avLst>
                <a:gd name="adj1" fmla="val -86282"/>
                <a:gd name="adj2" fmla="val -9301"/>
              </a:avLst>
            </a:prstGeom>
            <a:solidFill>
              <a:schemeClr val="tx1"/>
            </a:solidFill>
            <a:ln w="50800" cap="flat">
              <a:solidFill>
                <a:srgbClr val="FFFFFF"/>
              </a:solidFill>
              <a:prstDash val="solid"/>
              <a:miter lim="800000"/>
              <a:headEnd type="none" w="med" len="med"/>
              <a:tailEnd type="none" w="med" len="med"/>
            </a:ln>
          </p:spPr>
          <p:txBody>
            <a:bodyPr lIns="0" tIns="0" rIns="0" bIns="0"/>
            <a:lstStyle/>
            <a:p>
              <a:endParaRPr lang="en-GB"/>
            </a:p>
          </p:txBody>
        </p:sp>
        <p:sp>
          <p:nvSpPr>
            <p:cNvPr id="8" name="Rectangle 2"/>
            <p:cNvSpPr>
              <a:spLocks/>
            </p:cNvSpPr>
            <p:nvPr/>
          </p:nvSpPr>
          <p:spPr bwMode="auto">
            <a:xfrm>
              <a:off x="480" y="735"/>
              <a:ext cx="1174" cy="855"/>
            </a:xfrm>
            <a:prstGeom prst="rect">
              <a:avLst/>
            </a:prstGeom>
            <a:noFill/>
            <a:ln w="12700" cap="flat">
              <a:noFill/>
              <a:miter lim="800000"/>
              <a:headEnd type="none" w="med" len="med"/>
              <a:tailEnd type="none" w="med" len="med"/>
            </a:ln>
          </p:spPr>
          <p:txBody>
            <a:bodyPr wrap="square" lIns="0" tIns="0" rIns="0" bIns="0" anchor="ctr">
              <a:spAutoFit/>
            </a:bodyPr>
            <a:lstStyle/>
            <a:p>
              <a:pPr algn="ctr">
                <a:lnSpc>
                  <a:spcPct val="90000"/>
                </a:lnSpc>
              </a:pPr>
              <a:r>
                <a:rPr lang="en-US" sz="2500" dirty="0">
                  <a:solidFill>
                    <a:srgbClr val="FFFFFF"/>
                  </a:solidFill>
                  <a:latin typeface="Arial Bold" charset="0"/>
                  <a:cs typeface="Arial Bold" charset="0"/>
                  <a:sym typeface="Arial Bold" charset="0"/>
                </a:rPr>
                <a:t>Disabled</a:t>
              </a:r>
            </a:p>
            <a:p>
              <a:pPr algn="ctr">
                <a:lnSpc>
                  <a:spcPct val="90000"/>
                </a:lnSpc>
              </a:pPr>
              <a:r>
                <a:rPr lang="en-US" sz="2500" dirty="0">
                  <a:solidFill>
                    <a:srgbClr val="FFFFFF"/>
                  </a:solidFill>
                  <a:latin typeface="Arial Bold" charset="0"/>
                  <a:cs typeface="Arial Bold" charset="0"/>
                  <a:sym typeface="Arial Bold" charset="0"/>
                </a:rPr>
                <a:t>People’s</a:t>
              </a:r>
            </a:p>
            <a:p>
              <a:pPr algn="ctr">
                <a:lnSpc>
                  <a:spcPct val="90000"/>
                </a:lnSpc>
              </a:pPr>
              <a:r>
                <a:rPr lang="en-US" sz="2500" dirty="0">
                  <a:solidFill>
                    <a:srgbClr val="FFFFFF"/>
                  </a:solidFill>
                  <a:latin typeface="Arial Bold" charset="0"/>
                  <a:cs typeface="Arial Bold" charset="0"/>
                  <a:sym typeface="Arial Bold" charset="0"/>
                </a:rPr>
                <a:t>Voices</a:t>
              </a:r>
            </a:p>
            <a:p>
              <a:pPr algn="ctr">
                <a:lnSpc>
                  <a:spcPct val="90000"/>
                </a:lnSpc>
              </a:pPr>
              <a:r>
                <a:rPr lang="en-US" sz="2500" dirty="0">
                  <a:solidFill>
                    <a:srgbClr val="FFFFFF"/>
                  </a:solidFill>
                  <a:latin typeface="Arial Bold" charset="0"/>
                  <a:cs typeface="Arial Bold" charset="0"/>
                  <a:sym typeface="Arial Bold" charset="0"/>
                </a:rPr>
                <a:t>NI</a:t>
              </a:r>
            </a:p>
          </p:txBody>
        </p:sp>
      </p:grpSp>
      <p:pic>
        <p:nvPicPr>
          <p:cNvPr id="1026" name="Picture 2" descr="IMTAC Logo"/>
          <p:cNvPicPr>
            <a:picLocks noChangeAspect="1" noChangeArrowheads="1"/>
          </p:cNvPicPr>
          <p:nvPr/>
        </p:nvPicPr>
        <p:blipFill>
          <a:blip r:embed="rId5" cstate="print"/>
          <a:srcRect/>
          <a:stretch>
            <a:fillRect/>
          </a:stretch>
        </p:blipFill>
        <p:spPr bwMode="auto">
          <a:xfrm>
            <a:off x="155575" y="-411163"/>
            <a:ext cx="1476375" cy="857251"/>
          </a:xfrm>
          <a:prstGeom prst="rect">
            <a:avLst/>
          </a:prstGeom>
          <a:noFill/>
        </p:spPr>
      </p:pic>
      <p:pic>
        <p:nvPicPr>
          <p:cNvPr id="1028" name="Picture 4" descr="IMTAC Logo"/>
          <p:cNvPicPr>
            <a:picLocks noChangeAspect="1" noChangeArrowheads="1"/>
          </p:cNvPicPr>
          <p:nvPr/>
        </p:nvPicPr>
        <p:blipFill>
          <a:blip r:embed="rId5" cstate="print"/>
          <a:srcRect/>
          <a:stretch>
            <a:fillRect/>
          </a:stretch>
        </p:blipFill>
        <p:spPr bwMode="auto">
          <a:xfrm>
            <a:off x="155575" y="-411163"/>
            <a:ext cx="1476375" cy="857251"/>
          </a:xfrm>
          <a:prstGeom prst="rect">
            <a:avLst/>
          </a:prstGeom>
          <a:noFill/>
        </p:spPr>
      </p:pic>
      <p:pic>
        <p:nvPicPr>
          <p:cNvPr id="1029" name="Picture 5" descr="383014"/>
          <p:cNvPicPr>
            <a:picLocks noChangeAspect="1" noChangeArrowheads="1"/>
          </p:cNvPicPr>
          <p:nvPr/>
        </p:nvPicPr>
        <p:blipFill>
          <a:blip r:embed="rId6" cstate="print"/>
          <a:srcRect/>
          <a:stretch>
            <a:fillRect/>
          </a:stretch>
        </p:blipFill>
        <p:spPr bwMode="auto">
          <a:xfrm>
            <a:off x="1447800" y="1981200"/>
            <a:ext cx="3352800" cy="905365"/>
          </a:xfrm>
          <a:prstGeom prst="rect">
            <a:avLst/>
          </a:prstGeom>
          <a:noFill/>
          <a:ln w="9525">
            <a:noFill/>
            <a:miter lim="800000"/>
            <a:headEnd/>
            <a:tailEnd/>
          </a:ln>
        </p:spPr>
      </p:pic>
      <p:sp>
        <p:nvSpPr>
          <p:cNvPr id="12" name="TextBox 11"/>
          <p:cNvSpPr txBox="1"/>
          <p:nvPr/>
        </p:nvSpPr>
        <p:spPr>
          <a:xfrm>
            <a:off x="1295400" y="5105400"/>
            <a:ext cx="6096000" cy="461665"/>
          </a:xfrm>
          <a:prstGeom prst="rect">
            <a:avLst/>
          </a:prstGeom>
          <a:solidFill>
            <a:schemeClr val="tx2">
              <a:lumMod val="60000"/>
              <a:lumOff val="40000"/>
            </a:schemeClr>
          </a:solidFill>
        </p:spPr>
        <p:txBody>
          <a:bodyPr wrap="square" rtlCol="0">
            <a:spAutoFit/>
          </a:bodyPr>
          <a:lstStyle/>
          <a:p>
            <a:pPr algn="ctr"/>
            <a:r>
              <a:rPr lang="en-GB" sz="2400" b="1" dirty="0">
                <a:solidFill>
                  <a:schemeClr val="bg1"/>
                </a:solidFill>
              </a:rPr>
              <a:t>Northwest Forum Of People With Disabilities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Course Aim</a:t>
            </a:r>
          </a:p>
        </p:txBody>
      </p:sp>
      <p:sp>
        <p:nvSpPr>
          <p:cNvPr id="3" name="Content Placeholder 2"/>
          <p:cNvSpPr>
            <a:spLocks noGrp="1"/>
          </p:cNvSpPr>
          <p:nvPr>
            <p:ph idx="1"/>
          </p:nvPr>
        </p:nvSpPr>
        <p:spPr>
          <a:xfrm>
            <a:off x="457200" y="1600201"/>
            <a:ext cx="8229600" cy="3962400"/>
          </a:xfrm>
        </p:spPr>
        <p:txBody>
          <a:bodyPr/>
          <a:lstStyle/>
          <a:p>
            <a:endParaRPr lang="en-GB" dirty="0"/>
          </a:p>
          <a:p>
            <a:pPr>
              <a:buNone/>
            </a:pPr>
            <a:r>
              <a:rPr lang="en-GB" dirty="0"/>
              <a:t>	</a:t>
            </a:r>
          </a:p>
          <a:p>
            <a:pPr>
              <a:buNone/>
            </a:pPr>
            <a:r>
              <a:rPr lang="en-GB" dirty="0"/>
              <a:t>	This course is designed to give taxi drivers an understanding of providing an inclusive taxi service to disabled people. </a:t>
            </a:r>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Course Objectives</a:t>
            </a:r>
          </a:p>
        </p:txBody>
      </p:sp>
      <p:sp>
        <p:nvSpPr>
          <p:cNvPr id="3" name="Content Placeholder 2"/>
          <p:cNvSpPr>
            <a:spLocks noGrp="1"/>
          </p:cNvSpPr>
          <p:nvPr>
            <p:ph idx="1"/>
          </p:nvPr>
        </p:nvSpPr>
        <p:spPr>
          <a:xfrm>
            <a:off x="304800" y="1447801"/>
            <a:ext cx="8382000" cy="4343400"/>
          </a:xfrm>
        </p:spPr>
        <p:txBody>
          <a:bodyPr>
            <a:normAutofit fontScale="92500" lnSpcReduction="20000"/>
          </a:bodyPr>
          <a:lstStyle/>
          <a:p>
            <a:endParaRPr lang="en-GB" sz="800" dirty="0">
              <a:latin typeface="Calibri" pitchFamily="34" charset="0"/>
              <a:cs typeface="Calibri" pitchFamily="34" charset="0"/>
            </a:endParaRPr>
          </a:p>
          <a:p>
            <a:pPr>
              <a:lnSpc>
                <a:spcPct val="150000"/>
              </a:lnSpc>
            </a:pPr>
            <a:r>
              <a:rPr lang="en-GB" sz="2800" dirty="0">
                <a:latin typeface="Calibri" pitchFamily="34" charset="0"/>
                <a:cs typeface="Calibri" pitchFamily="34" charset="0"/>
              </a:rPr>
              <a:t>Develop an understanding of who disabled people are</a:t>
            </a:r>
          </a:p>
          <a:p>
            <a:pPr>
              <a:lnSpc>
                <a:spcPct val="150000"/>
              </a:lnSpc>
            </a:pPr>
            <a:r>
              <a:rPr lang="en-GB" sz="2800" dirty="0">
                <a:latin typeface="Calibri" pitchFamily="34" charset="0"/>
                <a:cs typeface="Calibri" pitchFamily="34" charset="0"/>
              </a:rPr>
              <a:t>Develop an understanding of discrimination experienced by disabled people </a:t>
            </a:r>
          </a:p>
          <a:p>
            <a:pPr>
              <a:lnSpc>
                <a:spcPct val="150000"/>
              </a:lnSpc>
            </a:pPr>
            <a:r>
              <a:rPr lang="en-GB" sz="2800" dirty="0">
                <a:latin typeface="Calibri" pitchFamily="34" charset="0"/>
                <a:cs typeface="Calibri" pitchFamily="34" charset="0"/>
              </a:rPr>
              <a:t>Develop an understanding of rights and explain what the law says</a:t>
            </a:r>
          </a:p>
          <a:p>
            <a:pPr>
              <a:lnSpc>
                <a:spcPct val="150000"/>
              </a:lnSpc>
            </a:pPr>
            <a:r>
              <a:rPr lang="en-GB" sz="2800" dirty="0">
                <a:latin typeface="Calibri" pitchFamily="34" charset="0"/>
                <a:cs typeface="Calibri" pitchFamily="34" charset="0"/>
              </a:rPr>
              <a:t>Promote broader issues of equality and explain the benefits of making your taxi service accessible</a:t>
            </a:r>
          </a:p>
          <a:p>
            <a:endParaRPr lang="en-GB" sz="2800" dirty="0">
              <a:solidFill>
                <a:srgbClr val="FF0000"/>
              </a:solidFill>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disabled people?</a:t>
            </a:r>
          </a:p>
        </p:txBody>
      </p:sp>
      <p:sp>
        <p:nvSpPr>
          <p:cNvPr id="3" name="Content Placeholder 2"/>
          <p:cNvSpPr>
            <a:spLocks noGrp="1"/>
          </p:cNvSpPr>
          <p:nvPr>
            <p:ph idx="1"/>
          </p:nvPr>
        </p:nvSpPr>
        <p:spPr/>
        <p:txBody>
          <a:bodyPr>
            <a:normAutofit/>
          </a:bodyPr>
          <a:lstStyle/>
          <a:p>
            <a:r>
              <a:rPr lang="en-GB" dirty="0"/>
              <a:t>Disabled people make up </a:t>
            </a:r>
            <a:r>
              <a:rPr lang="en-GB" b="1" dirty="0"/>
              <a:t>over 20% </a:t>
            </a:r>
            <a:r>
              <a:rPr lang="en-GB" dirty="0"/>
              <a:t>of the population in NI</a:t>
            </a:r>
          </a:p>
          <a:p>
            <a:r>
              <a:rPr lang="en-GB" dirty="0"/>
              <a:t>People experience a range of different impairments</a:t>
            </a:r>
          </a:p>
          <a:p>
            <a:r>
              <a:rPr lang="en-GB" dirty="0"/>
              <a:t>Many people have more than one impairment</a:t>
            </a:r>
          </a:p>
          <a:p>
            <a:r>
              <a:rPr lang="en-GB" dirty="0"/>
              <a:t>Some disabled people have hidden impairments which will not be obvious to drivers</a:t>
            </a:r>
          </a:p>
          <a:p>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Older people and disability </a:t>
            </a:r>
          </a:p>
        </p:txBody>
      </p:sp>
      <p:sp>
        <p:nvSpPr>
          <p:cNvPr id="4" name="Content Placeholder 2"/>
          <p:cNvSpPr>
            <a:spLocks noGrp="1"/>
          </p:cNvSpPr>
          <p:nvPr>
            <p:ph idx="1"/>
          </p:nvPr>
        </p:nvSpPr>
        <p:spPr/>
        <p:txBody>
          <a:bodyPr>
            <a:normAutofit/>
          </a:bodyPr>
          <a:lstStyle/>
          <a:p>
            <a:endParaRPr lang="en-GB" dirty="0"/>
          </a:p>
          <a:p>
            <a:r>
              <a:rPr lang="en-GB" dirty="0"/>
              <a:t>It is predicted that the numbers of older people will rise sharply in the next decade</a:t>
            </a:r>
          </a:p>
          <a:p>
            <a:r>
              <a:rPr lang="en-GB" dirty="0"/>
              <a:t>The likelihood of disability increases as we get older.</a:t>
            </a:r>
          </a:p>
          <a:p>
            <a:r>
              <a:rPr lang="en-US" dirty="0"/>
              <a:t>We are all likely to experience disability in our lifetime</a:t>
            </a:r>
          </a:p>
          <a:p>
            <a:endParaRPr lang="en-GB" dirty="0"/>
          </a:p>
          <a:p>
            <a:endParaRPr lang="en-GB"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Disabled people?</a:t>
            </a:r>
          </a:p>
        </p:txBody>
      </p:sp>
      <p:pic>
        <p:nvPicPr>
          <p:cNvPr id="4" name="1RaNxtwXq_Q"/>
          <p:cNvPicPr>
            <a:picLocks noGrp="1" noRot="1" noChangeAspect="1"/>
          </p:cNvPicPr>
          <p:nvPr>
            <p:ph idx="1"/>
            <a:videoFile r:link="rId1"/>
          </p:nvPr>
        </p:nvPicPr>
        <p:blipFill>
          <a:blip r:embed="rId4"/>
          <a:stretch>
            <a:fillRect/>
          </a:stretch>
        </p:blipFill>
        <p:spPr>
          <a:xfrm>
            <a:off x="609600" y="1219200"/>
            <a:ext cx="7991856" cy="449541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Disabled people are your business</a:t>
            </a:r>
          </a:p>
        </p:txBody>
      </p:sp>
      <p:sp>
        <p:nvSpPr>
          <p:cNvPr id="3" name="Content Placeholder 2"/>
          <p:cNvSpPr>
            <a:spLocks noGrp="1"/>
          </p:cNvSpPr>
          <p:nvPr>
            <p:ph idx="1"/>
          </p:nvPr>
        </p:nvSpPr>
        <p:spPr/>
        <p:txBody>
          <a:bodyPr/>
          <a:lstStyle/>
          <a:p>
            <a:endParaRPr lang="en-US" dirty="0"/>
          </a:p>
          <a:p>
            <a:r>
              <a:rPr lang="en-US" dirty="0"/>
              <a:t>Disabled people, their family and friends have significant spending power</a:t>
            </a:r>
          </a:p>
          <a:p>
            <a:r>
              <a:rPr lang="en-GB" dirty="0"/>
              <a:t>Considerate taxi drivers will be remembered &amp; recommended</a:t>
            </a:r>
          </a:p>
          <a:p>
            <a:r>
              <a:rPr lang="en-GB" dirty="0"/>
              <a:t>There is no better advertisement for your taxi service than a happy customer.</a:t>
            </a:r>
          </a:p>
          <a:p>
            <a:endParaRPr lang="en-US" dirty="0"/>
          </a:p>
          <a:p>
            <a:endParaRPr lang="en-US" dirty="0"/>
          </a:p>
        </p:txBody>
      </p:sp>
    </p:spTree>
    <p:extLst>
      <p:ext uri="{BB962C8B-B14F-4D97-AF65-F5344CB8AC3E}">
        <p14:creationId xmlns:p14="http://schemas.microsoft.com/office/powerpoint/2010/main" val="274733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Disabled people are your business</a:t>
            </a:r>
          </a:p>
        </p:txBody>
      </p:sp>
      <p:pic>
        <p:nvPicPr>
          <p:cNvPr id="4" name="owag-pNR0Uk"/>
          <p:cNvPicPr>
            <a:picLocks noGrp="1" noRot="1" noChangeAspect="1"/>
          </p:cNvPicPr>
          <p:nvPr>
            <p:ph idx="1"/>
            <a:videoFile r:link="rId1"/>
          </p:nvPr>
        </p:nvPicPr>
        <p:blipFill>
          <a:blip r:embed="rId4"/>
          <a:stretch>
            <a:fillRect/>
          </a:stretch>
        </p:blipFill>
        <p:spPr>
          <a:xfrm>
            <a:off x="609600" y="1219200"/>
            <a:ext cx="7992532" cy="4495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Customer Service</a:t>
            </a:r>
          </a:p>
        </p:txBody>
      </p:sp>
      <p:sp>
        <p:nvSpPr>
          <p:cNvPr id="3" name="Content Placeholder 2"/>
          <p:cNvSpPr>
            <a:spLocks noGrp="1"/>
          </p:cNvSpPr>
          <p:nvPr>
            <p:ph idx="1"/>
          </p:nvPr>
        </p:nvSpPr>
        <p:spPr>
          <a:xfrm>
            <a:off x="457200" y="1447800"/>
            <a:ext cx="8229600" cy="4525963"/>
          </a:xfrm>
        </p:spPr>
        <p:txBody>
          <a:bodyPr/>
          <a:lstStyle/>
          <a:p>
            <a:r>
              <a:rPr lang="en-GB" dirty="0"/>
              <a:t>Making passengers feel at ease can make up for difficulties with physical access</a:t>
            </a:r>
          </a:p>
          <a:p>
            <a:r>
              <a:rPr lang="en-GB" dirty="0"/>
              <a:t>Some disabled people will require you to give them more time – </a:t>
            </a:r>
            <a:r>
              <a:rPr lang="en-GB" b="1" dirty="0"/>
              <a:t>be patient </a:t>
            </a:r>
          </a:p>
          <a:p>
            <a:r>
              <a:rPr lang="en-GB" dirty="0"/>
              <a:t>Disabled people are best placed to tell you what they would like – </a:t>
            </a:r>
            <a:r>
              <a:rPr lang="en-GB" b="1" dirty="0"/>
              <a:t>ask first!</a:t>
            </a:r>
          </a:p>
          <a:p>
            <a:r>
              <a:rPr lang="en-GB" dirty="0"/>
              <a:t>Providing appropriate assistance can make journeys easier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3534</TotalTime>
  <Words>1906</Words>
  <Application>Microsoft Office PowerPoint</Application>
  <PresentationFormat>On-screen Show (4:3)</PresentationFormat>
  <Paragraphs>165</Paragraphs>
  <Slides>16</Slides>
  <Notes>16</Notes>
  <HiddenSlides>0</HiddenSlides>
  <MMClips>6</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Arial Bold</vt:lpstr>
      <vt:lpstr>Calibri</vt:lpstr>
      <vt:lpstr>Office Theme</vt:lpstr>
      <vt:lpstr>PowerPoint Presentation</vt:lpstr>
      <vt:lpstr>Course Aim</vt:lpstr>
      <vt:lpstr>Course Objectives</vt:lpstr>
      <vt:lpstr>Who are disabled people?</vt:lpstr>
      <vt:lpstr>Older people and disability </vt:lpstr>
      <vt:lpstr>Who are Disabled people?</vt:lpstr>
      <vt:lpstr>Disabled people are your business</vt:lpstr>
      <vt:lpstr>Disabled people are your business</vt:lpstr>
      <vt:lpstr>Customer Service</vt:lpstr>
      <vt:lpstr>Customer Service</vt:lpstr>
      <vt:lpstr>Taxi Drivers and the law</vt:lpstr>
      <vt:lpstr>What the law means</vt:lpstr>
      <vt:lpstr>Taxi Drivers and the Law </vt:lpstr>
      <vt:lpstr>Making a difference</vt:lpstr>
      <vt:lpstr>Taxi Drivers make a difference</vt:lpstr>
      <vt:lpstr>Special thanks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Cassidy, Claire</dc:creator>
  <cp:lastModifiedBy>Jacob Collins</cp:lastModifiedBy>
  <cp:revision>220</cp:revision>
  <dcterms:created xsi:type="dcterms:W3CDTF">2016-02-04T12:52:58Z</dcterms:created>
  <dcterms:modified xsi:type="dcterms:W3CDTF">2021-12-14T16:36:13Z</dcterms:modified>
</cp:coreProperties>
</file>